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4" r:id="rId2"/>
  </p:sldMasterIdLst>
  <p:sldIdLst>
    <p:sldId id="261" r:id="rId3"/>
    <p:sldId id="260" r:id="rId4"/>
    <p:sldId id="276" r:id="rId5"/>
    <p:sldId id="286" r:id="rId6"/>
    <p:sldId id="288" r:id="rId7"/>
    <p:sldId id="287" r:id="rId8"/>
    <p:sldId id="264" r:id="rId9"/>
    <p:sldId id="293" r:id="rId10"/>
    <p:sldId id="292" r:id="rId11"/>
    <p:sldId id="285" r:id="rId12"/>
    <p:sldId id="282" r:id="rId13"/>
    <p:sldId id="284" r:id="rId14"/>
    <p:sldId id="283" r:id="rId15"/>
    <p:sldId id="297" r:id="rId16"/>
    <p:sldId id="294" r:id="rId17"/>
    <p:sldId id="296" r:id="rId18"/>
    <p:sldId id="295" r:id="rId19"/>
    <p:sldId id="263" r:id="rId20"/>
    <p:sldId id="272" r:id="rId21"/>
    <p:sldId id="262" r:id="rId22"/>
    <p:sldId id="270" r:id="rId23"/>
    <p:sldId id="290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596" y="-4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31"/>
          <p:cNvGrpSpPr>
            <a:grpSpLocks/>
          </p:cNvGrpSpPr>
          <p:nvPr/>
        </p:nvGrpSpPr>
        <p:grpSpPr bwMode="auto">
          <a:xfrm flipH="1">
            <a:off x="12700" y="692150"/>
            <a:ext cx="9093200" cy="6165850"/>
            <a:chOff x="0" y="436"/>
            <a:chExt cx="5760" cy="3884"/>
          </a:xfrm>
        </p:grpSpPr>
        <p:sp>
          <p:nvSpPr>
            <p:cNvPr id="5" name="Line 132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94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6" name="Line 133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347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7" name="Line 134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06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8" name="Line 135"/>
            <p:cNvSpPr>
              <a:spLocks noChangeShapeType="1"/>
            </p:cNvSpPr>
            <p:nvPr userDrawn="1"/>
          </p:nvSpPr>
          <p:spPr bwMode="gray">
            <a:xfrm>
              <a:off x="1472" y="448"/>
              <a:ext cx="340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9" name="Line 136"/>
            <p:cNvSpPr>
              <a:spLocks noChangeShapeType="1"/>
            </p:cNvSpPr>
            <p:nvPr userDrawn="1"/>
          </p:nvSpPr>
          <p:spPr bwMode="gray">
            <a:xfrm>
              <a:off x="1472" y="448"/>
              <a:ext cx="2780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" name="Line 137"/>
            <p:cNvSpPr>
              <a:spLocks noChangeShapeType="1"/>
            </p:cNvSpPr>
            <p:nvPr userDrawn="1"/>
          </p:nvSpPr>
          <p:spPr bwMode="gray">
            <a:xfrm>
              <a:off x="1472" y="448"/>
              <a:ext cx="2162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1" name="Line 138"/>
            <p:cNvSpPr>
              <a:spLocks noChangeShapeType="1"/>
            </p:cNvSpPr>
            <p:nvPr userDrawn="1"/>
          </p:nvSpPr>
          <p:spPr bwMode="gray">
            <a:xfrm>
              <a:off x="1472" y="448"/>
              <a:ext cx="1612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2" name="Line 139"/>
            <p:cNvSpPr>
              <a:spLocks noChangeShapeType="1"/>
            </p:cNvSpPr>
            <p:nvPr userDrawn="1"/>
          </p:nvSpPr>
          <p:spPr bwMode="gray">
            <a:xfrm>
              <a:off x="1472" y="448"/>
              <a:ext cx="1065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3" name="Line 140"/>
            <p:cNvSpPr>
              <a:spLocks noChangeShapeType="1"/>
            </p:cNvSpPr>
            <p:nvPr userDrawn="1"/>
          </p:nvSpPr>
          <p:spPr bwMode="gray">
            <a:xfrm>
              <a:off x="1472" y="448"/>
              <a:ext cx="514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4" name="Line 141"/>
            <p:cNvSpPr>
              <a:spLocks noChangeShapeType="1"/>
            </p:cNvSpPr>
            <p:nvPr userDrawn="1"/>
          </p:nvSpPr>
          <p:spPr bwMode="gray">
            <a:xfrm>
              <a:off x="1472" y="448"/>
              <a:ext cx="0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5" name="Line 142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54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6" name="Line 143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19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7" name="Line 144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89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8" name="Line 145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58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9" name="Line 146"/>
            <p:cNvSpPr>
              <a:spLocks noChangeShapeType="1"/>
            </p:cNvSpPr>
            <p:nvPr userDrawn="1"/>
          </p:nvSpPr>
          <p:spPr bwMode="gray">
            <a:xfrm>
              <a:off x="1515" y="462"/>
              <a:ext cx="4245" cy="130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0" name="Line 147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0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1" name="Line 148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833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2" name="Line 149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613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3" name="Line 150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43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4" name="Line 151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5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5" name="Line 152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3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6" name="Line 153"/>
            <p:cNvSpPr>
              <a:spLocks noChangeShapeType="1"/>
            </p:cNvSpPr>
            <p:nvPr userDrawn="1"/>
          </p:nvSpPr>
          <p:spPr bwMode="gray">
            <a:xfrm flipH="1">
              <a:off x="0" y="449"/>
              <a:ext cx="1474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7" name="Line 154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251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8" name="Line 155"/>
            <p:cNvSpPr>
              <a:spLocks noChangeShapeType="1"/>
            </p:cNvSpPr>
            <p:nvPr userDrawn="1"/>
          </p:nvSpPr>
          <p:spPr bwMode="gray">
            <a:xfrm flipH="1">
              <a:off x="0" y="462"/>
              <a:ext cx="1461" cy="346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9" name="Line 156"/>
            <p:cNvSpPr>
              <a:spLocks noChangeShapeType="1"/>
            </p:cNvSpPr>
            <p:nvPr userDrawn="1"/>
          </p:nvSpPr>
          <p:spPr bwMode="gray">
            <a:xfrm flipH="1">
              <a:off x="249" y="463"/>
              <a:ext cx="1215" cy="38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0" name="Line 157"/>
            <p:cNvSpPr>
              <a:spLocks noChangeShapeType="1"/>
            </p:cNvSpPr>
            <p:nvPr userDrawn="1"/>
          </p:nvSpPr>
          <p:spPr bwMode="gray">
            <a:xfrm flipH="1">
              <a:off x="657" y="472"/>
              <a:ext cx="808" cy="384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1" name="Line 158"/>
            <p:cNvSpPr>
              <a:spLocks noChangeShapeType="1"/>
            </p:cNvSpPr>
            <p:nvPr userDrawn="1"/>
          </p:nvSpPr>
          <p:spPr bwMode="gray">
            <a:xfrm flipH="1">
              <a:off x="1066" y="463"/>
              <a:ext cx="404" cy="38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2" name="Line 159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187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3" name="Line 160"/>
            <p:cNvSpPr>
              <a:spLocks noChangeShapeType="1"/>
            </p:cNvSpPr>
            <p:nvPr userDrawn="1"/>
          </p:nvSpPr>
          <p:spPr bwMode="gray">
            <a:xfrm flipH="1">
              <a:off x="0" y="466"/>
              <a:ext cx="1447" cy="132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4" name="Line 161"/>
            <p:cNvSpPr>
              <a:spLocks noChangeShapeType="1"/>
            </p:cNvSpPr>
            <p:nvPr userDrawn="1"/>
          </p:nvSpPr>
          <p:spPr bwMode="gray">
            <a:xfrm flipH="1">
              <a:off x="0" y="449"/>
              <a:ext cx="1474" cy="89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5" name="Line 162"/>
            <p:cNvSpPr>
              <a:spLocks noChangeShapeType="1"/>
            </p:cNvSpPr>
            <p:nvPr userDrawn="1"/>
          </p:nvSpPr>
          <p:spPr bwMode="gray">
            <a:xfrm flipH="1">
              <a:off x="0" y="471"/>
              <a:ext cx="1435" cy="5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6" name="Line 163"/>
            <p:cNvSpPr>
              <a:spLocks noChangeShapeType="1"/>
            </p:cNvSpPr>
            <p:nvPr userDrawn="1"/>
          </p:nvSpPr>
          <p:spPr bwMode="gray">
            <a:xfrm flipH="1">
              <a:off x="0" y="463"/>
              <a:ext cx="1464" cy="20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7" name="Line 164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12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grpSp>
          <p:nvGrpSpPr>
            <p:cNvPr id="38" name="Group 165"/>
            <p:cNvGrpSpPr>
              <a:grpSpLocks/>
            </p:cNvGrpSpPr>
            <p:nvPr userDrawn="1"/>
          </p:nvGrpSpPr>
          <p:grpSpPr bwMode="auto">
            <a:xfrm>
              <a:off x="0" y="13"/>
              <a:ext cx="5760" cy="699"/>
              <a:chOff x="235" y="2750"/>
              <a:chExt cx="5241" cy="699"/>
            </a:xfrm>
          </p:grpSpPr>
          <p:sp>
            <p:nvSpPr>
              <p:cNvPr id="48" name="Line 166"/>
              <p:cNvSpPr>
                <a:spLocks noChangeShapeType="1"/>
              </p:cNvSpPr>
              <p:nvPr/>
            </p:nvSpPr>
            <p:spPr bwMode="gray">
              <a:xfrm>
                <a:off x="235" y="3449"/>
                <a:ext cx="5241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49" name="Line 167"/>
              <p:cNvSpPr>
                <a:spLocks noChangeShapeType="1"/>
              </p:cNvSpPr>
              <p:nvPr/>
            </p:nvSpPr>
            <p:spPr bwMode="gray">
              <a:xfrm>
                <a:off x="235" y="3191"/>
                <a:ext cx="5241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50" name="Line 168"/>
              <p:cNvSpPr>
                <a:spLocks noChangeShapeType="1"/>
              </p:cNvSpPr>
              <p:nvPr/>
            </p:nvSpPr>
            <p:spPr bwMode="gray">
              <a:xfrm>
                <a:off x="235" y="2958"/>
                <a:ext cx="5239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51" name="Line 169"/>
              <p:cNvSpPr>
                <a:spLocks noChangeShapeType="1"/>
              </p:cNvSpPr>
              <p:nvPr/>
            </p:nvSpPr>
            <p:spPr bwMode="gray">
              <a:xfrm>
                <a:off x="235" y="2750"/>
                <a:ext cx="5239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</p:grpSp>
        <p:sp>
          <p:nvSpPr>
            <p:cNvPr id="39" name="Line 170"/>
            <p:cNvSpPr>
              <a:spLocks noChangeShapeType="1"/>
            </p:cNvSpPr>
            <p:nvPr userDrawn="1"/>
          </p:nvSpPr>
          <p:spPr bwMode="gray">
            <a:xfrm>
              <a:off x="0" y="1753"/>
              <a:ext cx="576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0" name="Line 171"/>
            <p:cNvSpPr>
              <a:spLocks noChangeShapeType="1"/>
            </p:cNvSpPr>
            <p:nvPr userDrawn="1"/>
          </p:nvSpPr>
          <p:spPr bwMode="gray">
            <a:xfrm flipV="1">
              <a:off x="0" y="1455"/>
              <a:ext cx="5760" cy="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1" name="Line 172"/>
            <p:cNvSpPr>
              <a:spLocks noChangeShapeType="1"/>
            </p:cNvSpPr>
            <p:nvPr userDrawn="1"/>
          </p:nvSpPr>
          <p:spPr bwMode="gray">
            <a:xfrm>
              <a:off x="0" y="1182"/>
              <a:ext cx="5760" cy="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2" name="Line 173"/>
            <p:cNvSpPr>
              <a:spLocks noChangeShapeType="1"/>
            </p:cNvSpPr>
            <p:nvPr userDrawn="1"/>
          </p:nvSpPr>
          <p:spPr bwMode="gray">
            <a:xfrm>
              <a:off x="0" y="965"/>
              <a:ext cx="5734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3" name="Line 174"/>
            <p:cNvSpPr>
              <a:spLocks noChangeShapeType="1"/>
            </p:cNvSpPr>
            <p:nvPr userDrawn="1"/>
          </p:nvSpPr>
          <p:spPr bwMode="gray">
            <a:xfrm flipV="1">
              <a:off x="0" y="780"/>
              <a:ext cx="5760" cy="1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4" name="Line 175"/>
            <p:cNvSpPr>
              <a:spLocks noChangeShapeType="1"/>
            </p:cNvSpPr>
            <p:nvPr userDrawn="1"/>
          </p:nvSpPr>
          <p:spPr bwMode="gray">
            <a:xfrm>
              <a:off x="0" y="661"/>
              <a:ext cx="5760" cy="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5" name="Line 176"/>
            <p:cNvSpPr>
              <a:spLocks noChangeShapeType="1"/>
            </p:cNvSpPr>
            <p:nvPr userDrawn="1"/>
          </p:nvSpPr>
          <p:spPr bwMode="gray">
            <a:xfrm flipV="1">
              <a:off x="0" y="558"/>
              <a:ext cx="5760" cy="1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6" name="Line 177"/>
            <p:cNvSpPr>
              <a:spLocks noChangeShapeType="1"/>
            </p:cNvSpPr>
            <p:nvPr userDrawn="1"/>
          </p:nvSpPr>
          <p:spPr bwMode="gray">
            <a:xfrm>
              <a:off x="25" y="521"/>
              <a:ext cx="5735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7" name="Line 178"/>
            <p:cNvSpPr>
              <a:spLocks noChangeShapeType="1"/>
            </p:cNvSpPr>
            <p:nvPr userDrawn="1"/>
          </p:nvSpPr>
          <p:spPr bwMode="gray">
            <a:xfrm>
              <a:off x="0" y="482"/>
              <a:ext cx="576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</p:grpSp>
      <p:grpSp>
        <p:nvGrpSpPr>
          <p:cNvPr id="52" name="Group 179"/>
          <p:cNvGrpSpPr>
            <a:grpSpLocks/>
          </p:cNvGrpSpPr>
          <p:nvPr/>
        </p:nvGrpSpPr>
        <p:grpSpPr bwMode="auto">
          <a:xfrm flipH="1">
            <a:off x="0" y="0"/>
            <a:ext cx="9144000" cy="2159000"/>
            <a:chOff x="-1" y="0"/>
            <a:chExt cx="5769" cy="1360"/>
          </a:xfrm>
        </p:grpSpPr>
        <p:sp>
          <p:nvSpPr>
            <p:cNvPr id="53" name="Freeform 180"/>
            <p:cNvSpPr>
              <a:spLocks/>
            </p:cNvSpPr>
            <p:nvPr/>
          </p:nvSpPr>
          <p:spPr bwMode="gray">
            <a:xfrm>
              <a:off x="0" y="0"/>
              <a:ext cx="5768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16"/>
                </a:cxn>
                <a:cxn ang="0">
                  <a:pos x="1496" y="460"/>
                </a:cxn>
                <a:cxn ang="0">
                  <a:pos x="5768" y="1360"/>
                </a:cxn>
                <a:cxn ang="0">
                  <a:pos x="5768" y="0"/>
                </a:cxn>
                <a:cxn ang="0">
                  <a:pos x="0" y="0"/>
                </a:cxn>
              </a:cxnLst>
              <a:rect l="0" t="0" r="r" b="b"/>
              <a:pathLst>
                <a:path w="5768" h="1360">
                  <a:moveTo>
                    <a:pt x="0" y="0"/>
                  </a:moveTo>
                  <a:lnTo>
                    <a:pt x="0" y="616"/>
                  </a:lnTo>
                  <a:cubicBezTo>
                    <a:pt x="72" y="608"/>
                    <a:pt x="264" y="510"/>
                    <a:pt x="1496" y="460"/>
                  </a:cubicBezTo>
                  <a:cubicBezTo>
                    <a:pt x="2728" y="411"/>
                    <a:pt x="4632" y="672"/>
                    <a:pt x="5768" y="1360"/>
                  </a:cubicBezTo>
                  <a:lnTo>
                    <a:pt x="5768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63529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4" name="Freeform 181"/>
            <p:cNvSpPr>
              <a:spLocks/>
            </p:cNvSpPr>
            <p:nvPr/>
          </p:nvSpPr>
          <p:spPr bwMode="gray">
            <a:xfrm>
              <a:off x="-1" y="0"/>
              <a:ext cx="5761" cy="11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32"/>
                </a:cxn>
                <a:cxn ang="0">
                  <a:pos x="1521" y="448"/>
                </a:cxn>
                <a:cxn ang="0">
                  <a:pos x="5761" y="1104"/>
                </a:cxn>
                <a:cxn ang="0">
                  <a:pos x="5760" y="8"/>
                </a:cxn>
                <a:cxn ang="0">
                  <a:pos x="0" y="0"/>
                </a:cxn>
              </a:cxnLst>
              <a:rect l="0" t="0" r="r" b="b"/>
              <a:pathLst>
                <a:path w="5761" h="1104">
                  <a:moveTo>
                    <a:pt x="0" y="0"/>
                  </a:moveTo>
                  <a:lnTo>
                    <a:pt x="0" y="632"/>
                  </a:lnTo>
                  <a:cubicBezTo>
                    <a:pt x="72" y="625"/>
                    <a:pt x="401" y="504"/>
                    <a:pt x="1521" y="448"/>
                  </a:cubicBezTo>
                  <a:cubicBezTo>
                    <a:pt x="2641" y="392"/>
                    <a:pt x="4505" y="504"/>
                    <a:pt x="5761" y="1104"/>
                  </a:cubicBezTo>
                  <a:lnTo>
                    <a:pt x="5760" y="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  <a:ea typeface="宋体" charset="-122"/>
              </a:endParaRPr>
            </a:p>
          </p:txBody>
        </p:sp>
      </p:grpSp>
      <p:pic>
        <p:nvPicPr>
          <p:cNvPr id="55" name="Picture 182" descr="figure07_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638800" y="3124200"/>
            <a:ext cx="2447925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183" descr="figure07_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019925" y="4005263"/>
            <a:ext cx="2124075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184" descr="figure07_o cop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227763" y="4868863"/>
            <a:ext cx="16192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图片 117" descr="xin_竖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0" cy="126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457200" y="5334000"/>
            <a:ext cx="70866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to edit Master subtitle </a:t>
            </a:r>
          </a:p>
          <a:p>
            <a:r>
              <a:rPr lang="en-US" altLang="zh-CN"/>
              <a:t>style</a:t>
            </a:r>
          </a:p>
        </p:txBody>
      </p:sp>
      <p:sp>
        <p:nvSpPr>
          <p:cNvPr id="3258" name="Rectangle 186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457200" y="4191000"/>
            <a:ext cx="5410200" cy="12192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Click to edit </a:t>
            </a:r>
            <a:br>
              <a:rPr lang="en-US" altLang="ko-KR" dirty="0"/>
            </a:br>
            <a:r>
              <a:rPr lang="en-US" altLang="ko-KR" dirty="0"/>
              <a:t>Master title </a:t>
            </a:r>
            <a:br>
              <a:rPr lang="en-US" altLang="ko-KR" dirty="0"/>
            </a:br>
            <a:r>
              <a:rPr lang="en-US" altLang="ko-KR" dirty="0"/>
              <a:t>style</a:t>
            </a:r>
          </a:p>
        </p:txBody>
      </p:sp>
      <p:sp>
        <p:nvSpPr>
          <p:cNvPr id="5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195E3E-69B9-47EE-BFB5-ECAE5258765E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4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209550"/>
            <a:ext cx="72009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64567E0-C9E6-4318-90FC-D4B14A1085F5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561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3238" y="209550"/>
            <a:ext cx="2024062" cy="60531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76288" y="209550"/>
            <a:ext cx="5924550" cy="60531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133FE1B-0C77-494D-8610-8E238CF1A505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696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5900" y="209550"/>
            <a:ext cx="73914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76288" y="1347788"/>
            <a:ext cx="7758112" cy="49149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24210E-7139-4F8E-B7E3-3BC57EFF3618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86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31"/>
          <p:cNvGrpSpPr>
            <a:grpSpLocks/>
          </p:cNvGrpSpPr>
          <p:nvPr/>
        </p:nvGrpSpPr>
        <p:grpSpPr bwMode="auto">
          <a:xfrm flipH="1">
            <a:off x="12700" y="692150"/>
            <a:ext cx="9093200" cy="6165850"/>
            <a:chOff x="0" y="436"/>
            <a:chExt cx="5760" cy="3884"/>
          </a:xfrm>
        </p:grpSpPr>
        <p:sp>
          <p:nvSpPr>
            <p:cNvPr id="5" name="Line 132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94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6" name="Line 133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347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7" name="Line 134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06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8" name="Line 135"/>
            <p:cNvSpPr>
              <a:spLocks noChangeShapeType="1"/>
            </p:cNvSpPr>
            <p:nvPr userDrawn="1"/>
          </p:nvSpPr>
          <p:spPr bwMode="gray">
            <a:xfrm>
              <a:off x="1472" y="448"/>
              <a:ext cx="340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9" name="Line 136"/>
            <p:cNvSpPr>
              <a:spLocks noChangeShapeType="1"/>
            </p:cNvSpPr>
            <p:nvPr userDrawn="1"/>
          </p:nvSpPr>
          <p:spPr bwMode="gray">
            <a:xfrm>
              <a:off x="1472" y="448"/>
              <a:ext cx="2780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" name="Line 137"/>
            <p:cNvSpPr>
              <a:spLocks noChangeShapeType="1"/>
            </p:cNvSpPr>
            <p:nvPr userDrawn="1"/>
          </p:nvSpPr>
          <p:spPr bwMode="gray">
            <a:xfrm>
              <a:off x="1472" y="448"/>
              <a:ext cx="2162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1" name="Line 138"/>
            <p:cNvSpPr>
              <a:spLocks noChangeShapeType="1"/>
            </p:cNvSpPr>
            <p:nvPr userDrawn="1"/>
          </p:nvSpPr>
          <p:spPr bwMode="gray">
            <a:xfrm>
              <a:off x="1472" y="448"/>
              <a:ext cx="1612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2" name="Line 139"/>
            <p:cNvSpPr>
              <a:spLocks noChangeShapeType="1"/>
            </p:cNvSpPr>
            <p:nvPr userDrawn="1"/>
          </p:nvSpPr>
          <p:spPr bwMode="gray">
            <a:xfrm>
              <a:off x="1472" y="448"/>
              <a:ext cx="1065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3" name="Line 140"/>
            <p:cNvSpPr>
              <a:spLocks noChangeShapeType="1"/>
            </p:cNvSpPr>
            <p:nvPr userDrawn="1"/>
          </p:nvSpPr>
          <p:spPr bwMode="gray">
            <a:xfrm>
              <a:off x="1472" y="448"/>
              <a:ext cx="514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4" name="Line 141"/>
            <p:cNvSpPr>
              <a:spLocks noChangeShapeType="1"/>
            </p:cNvSpPr>
            <p:nvPr userDrawn="1"/>
          </p:nvSpPr>
          <p:spPr bwMode="gray">
            <a:xfrm>
              <a:off x="1472" y="448"/>
              <a:ext cx="0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5" name="Line 142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54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6" name="Line 143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19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7" name="Line 144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89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8" name="Line 145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58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9" name="Line 146"/>
            <p:cNvSpPr>
              <a:spLocks noChangeShapeType="1"/>
            </p:cNvSpPr>
            <p:nvPr userDrawn="1"/>
          </p:nvSpPr>
          <p:spPr bwMode="gray">
            <a:xfrm>
              <a:off x="1515" y="462"/>
              <a:ext cx="4245" cy="130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0" name="Line 147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0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1" name="Line 148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833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2" name="Line 149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613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3" name="Line 150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43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4" name="Line 151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5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5" name="Line 152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3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6" name="Line 153"/>
            <p:cNvSpPr>
              <a:spLocks noChangeShapeType="1"/>
            </p:cNvSpPr>
            <p:nvPr userDrawn="1"/>
          </p:nvSpPr>
          <p:spPr bwMode="gray">
            <a:xfrm flipH="1">
              <a:off x="0" y="449"/>
              <a:ext cx="1474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7" name="Line 154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251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8" name="Line 155"/>
            <p:cNvSpPr>
              <a:spLocks noChangeShapeType="1"/>
            </p:cNvSpPr>
            <p:nvPr userDrawn="1"/>
          </p:nvSpPr>
          <p:spPr bwMode="gray">
            <a:xfrm flipH="1">
              <a:off x="0" y="462"/>
              <a:ext cx="1461" cy="346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29" name="Line 156"/>
            <p:cNvSpPr>
              <a:spLocks noChangeShapeType="1"/>
            </p:cNvSpPr>
            <p:nvPr userDrawn="1"/>
          </p:nvSpPr>
          <p:spPr bwMode="gray">
            <a:xfrm flipH="1">
              <a:off x="249" y="463"/>
              <a:ext cx="1215" cy="38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0" name="Line 157"/>
            <p:cNvSpPr>
              <a:spLocks noChangeShapeType="1"/>
            </p:cNvSpPr>
            <p:nvPr userDrawn="1"/>
          </p:nvSpPr>
          <p:spPr bwMode="gray">
            <a:xfrm flipH="1">
              <a:off x="657" y="472"/>
              <a:ext cx="808" cy="384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1" name="Line 158"/>
            <p:cNvSpPr>
              <a:spLocks noChangeShapeType="1"/>
            </p:cNvSpPr>
            <p:nvPr userDrawn="1"/>
          </p:nvSpPr>
          <p:spPr bwMode="gray">
            <a:xfrm flipH="1">
              <a:off x="1066" y="463"/>
              <a:ext cx="404" cy="38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2" name="Line 159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187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3" name="Line 160"/>
            <p:cNvSpPr>
              <a:spLocks noChangeShapeType="1"/>
            </p:cNvSpPr>
            <p:nvPr userDrawn="1"/>
          </p:nvSpPr>
          <p:spPr bwMode="gray">
            <a:xfrm flipH="1">
              <a:off x="0" y="466"/>
              <a:ext cx="1447" cy="132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4" name="Line 161"/>
            <p:cNvSpPr>
              <a:spLocks noChangeShapeType="1"/>
            </p:cNvSpPr>
            <p:nvPr userDrawn="1"/>
          </p:nvSpPr>
          <p:spPr bwMode="gray">
            <a:xfrm flipH="1">
              <a:off x="0" y="449"/>
              <a:ext cx="1474" cy="89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5" name="Line 162"/>
            <p:cNvSpPr>
              <a:spLocks noChangeShapeType="1"/>
            </p:cNvSpPr>
            <p:nvPr userDrawn="1"/>
          </p:nvSpPr>
          <p:spPr bwMode="gray">
            <a:xfrm flipH="1">
              <a:off x="0" y="471"/>
              <a:ext cx="1435" cy="5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6" name="Line 163"/>
            <p:cNvSpPr>
              <a:spLocks noChangeShapeType="1"/>
            </p:cNvSpPr>
            <p:nvPr userDrawn="1"/>
          </p:nvSpPr>
          <p:spPr bwMode="gray">
            <a:xfrm flipH="1">
              <a:off x="0" y="463"/>
              <a:ext cx="1464" cy="20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37" name="Line 164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12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grpSp>
          <p:nvGrpSpPr>
            <p:cNvPr id="38" name="Group 165"/>
            <p:cNvGrpSpPr>
              <a:grpSpLocks/>
            </p:cNvGrpSpPr>
            <p:nvPr userDrawn="1"/>
          </p:nvGrpSpPr>
          <p:grpSpPr bwMode="auto">
            <a:xfrm>
              <a:off x="0" y="13"/>
              <a:ext cx="5760" cy="699"/>
              <a:chOff x="235" y="2750"/>
              <a:chExt cx="5241" cy="699"/>
            </a:xfrm>
          </p:grpSpPr>
          <p:sp>
            <p:nvSpPr>
              <p:cNvPr id="48" name="Line 166"/>
              <p:cNvSpPr>
                <a:spLocks noChangeShapeType="1"/>
              </p:cNvSpPr>
              <p:nvPr/>
            </p:nvSpPr>
            <p:spPr bwMode="gray">
              <a:xfrm>
                <a:off x="235" y="3449"/>
                <a:ext cx="5241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49" name="Line 167"/>
              <p:cNvSpPr>
                <a:spLocks noChangeShapeType="1"/>
              </p:cNvSpPr>
              <p:nvPr/>
            </p:nvSpPr>
            <p:spPr bwMode="gray">
              <a:xfrm>
                <a:off x="235" y="3191"/>
                <a:ext cx="5241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50" name="Line 168"/>
              <p:cNvSpPr>
                <a:spLocks noChangeShapeType="1"/>
              </p:cNvSpPr>
              <p:nvPr/>
            </p:nvSpPr>
            <p:spPr bwMode="gray">
              <a:xfrm>
                <a:off x="235" y="2958"/>
                <a:ext cx="5239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51" name="Line 169"/>
              <p:cNvSpPr>
                <a:spLocks noChangeShapeType="1"/>
              </p:cNvSpPr>
              <p:nvPr/>
            </p:nvSpPr>
            <p:spPr bwMode="gray">
              <a:xfrm>
                <a:off x="235" y="2750"/>
                <a:ext cx="5239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</p:grpSp>
        <p:sp>
          <p:nvSpPr>
            <p:cNvPr id="39" name="Line 170"/>
            <p:cNvSpPr>
              <a:spLocks noChangeShapeType="1"/>
            </p:cNvSpPr>
            <p:nvPr userDrawn="1"/>
          </p:nvSpPr>
          <p:spPr bwMode="gray">
            <a:xfrm>
              <a:off x="0" y="1753"/>
              <a:ext cx="576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0" name="Line 171"/>
            <p:cNvSpPr>
              <a:spLocks noChangeShapeType="1"/>
            </p:cNvSpPr>
            <p:nvPr userDrawn="1"/>
          </p:nvSpPr>
          <p:spPr bwMode="gray">
            <a:xfrm flipV="1">
              <a:off x="0" y="1455"/>
              <a:ext cx="5760" cy="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1" name="Line 172"/>
            <p:cNvSpPr>
              <a:spLocks noChangeShapeType="1"/>
            </p:cNvSpPr>
            <p:nvPr userDrawn="1"/>
          </p:nvSpPr>
          <p:spPr bwMode="gray">
            <a:xfrm>
              <a:off x="0" y="1182"/>
              <a:ext cx="5760" cy="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2" name="Line 173"/>
            <p:cNvSpPr>
              <a:spLocks noChangeShapeType="1"/>
            </p:cNvSpPr>
            <p:nvPr userDrawn="1"/>
          </p:nvSpPr>
          <p:spPr bwMode="gray">
            <a:xfrm>
              <a:off x="0" y="965"/>
              <a:ext cx="5734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3" name="Line 174"/>
            <p:cNvSpPr>
              <a:spLocks noChangeShapeType="1"/>
            </p:cNvSpPr>
            <p:nvPr userDrawn="1"/>
          </p:nvSpPr>
          <p:spPr bwMode="gray">
            <a:xfrm flipV="1">
              <a:off x="0" y="780"/>
              <a:ext cx="5760" cy="1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4" name="Line 175"/>
            <p:cNvSpPr>
              <a:spLocks noChangeShapeType="1"/>
            </p:cNvSpPr>
            <p:nvPr userDrawn="1"/>
          </p:nvSpPr>
          <p:spPr bwMode="gray">
            <a:xfrm>
              <a:off x="0" y="661"/>
              <a:ext cx="5760" cy="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5" name="Line 176"/>
            <p:cNvSpPr>
              <a:spLocks noChangeShapeType="1"/>
            </p:cNvSpPr>
            <p:nvPr userDrawn="1"/>
          </p:nvSpPr>
          <p:spPr bwMode="gray">
            <a:xfrm flipV="1">
              <a:off x="0" y="558"/>
              <a:ext cx="5760" cy="1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6" name="Line 177"/>
            <p:cNvSpPr>
              <a:spLocks noChangeShapeType="1"/>
            </p:cNvSpPr>
            <p:nvPr userDrawn="1"/>
          </p:nvSpPr>
          <p:spPr bwMode="gray">
            <a:xfrm>
              <a:off x="25" y="521"/>
              <a:ext cx="5735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47" name="Line 178"/>
            <p:cNvSpPr>
              <a:spLocks noChangeShapeType="1"/>
            </p:cNvSpPr>
            <p:nvPr userDrawn="1"/>
          </p:nvSpPr>
          <p:spPr bwMode="gray">
            <a:xfrm>
              <a:off x="0" y="482"/>
              <a:ext cx="576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</p:grpSp>
      <p:grpSp>
        <p:nvGrpSpPr>
          <p:cNvPr id="52" name="Group 179"/>
          <p:cNvGrpSpPr>
            <a:grpSpLocks/>
          </p:cNvGrpSpPr>
          <p:nvPr/>
        </p:nvGrpSpPr>
        <p:grpSpPr bwMode="auto">
          <a:xfrm flipH="1">
            <a:off x="0" y="0"/>
            <a:ext cx="9144000" cy="2159000"/>
            <a:chOff x="-1" y="0"/>
            <a:chExt cx="5769" cy="1360"/>
          </a:xfrm>
        </p:grpSpPr>
        <p:sp>
          <p:nvSpPr>
            <p:cNvPr id="53" name="Freeform 180"/>
            <p:cNvSpPr>
              <a:spLocks/>
            </p:cNvSpPr>
            <p:nvPr/>
          </p:nvSpPr>
          <p:spPr bwMode="gray">
            <a:xfrm>
              <a:off x="0" y="0"/>
              <a:ext cx="5768" cy="136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16"/>
                </a:cxn>
                <a:cxn ang="0">
                  <a:pos x="1496" y="460"/>
                </a:cxn>
                <a:cxn ang="0">
                  <a:pos x="5768" y="1360"/>
                </a:cxn>
                <a:cxn ang="0">
                  <a:pos x="5768" y="0"/>
                </a:cxn>
                <a:cxn ang="0">
                  <a:pos x="0" y="0"/>
                </a:cxn>
              </a:cxnLst>
              <a:rect l="0" t="0" r="r" b="b"/>
              <a:pathLst>
                <a:path w="5768" h="1360">
                  <a:moveTo>
                    <a:pt x="0" y="0"/>
                  </a:moveTo>
                  <a:lnTo>
                    <a:pt x="0" y="616"/>
                  </a:lnTo>
                  <a:cubicBezTo>
                    <a:pt x="72" y="608"/>
                    <a:pt x="264" y="510"/>
                    <a:pt x="1496" y="460"/>
                  </a:cubicBezTo>
                  <a:cubicBezTo>
                    <a:pt x="2728" y="411"/>
                    <a:pt x="4632" y="672"/>
                    <a:pt x="5768" y="1360"/>
                  </a:cubicBezTo>
                  <a:lnTo>
                    <a:pt x="5768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shade val="63529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54" name="Freeform 181"/>
            <p:cNvSpPr>
              <a:spLocks/>
            </p:cNvSpPr>
            <p:nvPr/>
          </p:nvSpPr>
          <p:spPr bwMode="gray">
            <a:xfrm>
              <a:off x="-1" y="0"/>
              <a:ext cx="5761" cy="110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32"/>
                </a:cxn>
                <a:cxn ang="0">
                  <a:pos x="1521" y="448"/>
                </a:cxn>
                <a:cxn ang="0">
                  <a:pos x="5761" y="1104"/>
                </a:cxn>
                <a:cxn ang="0">
                  <a:pos x="5760" y="8"/>
                </a:cxn>
                <a:cxn ang="0">
                  <a:pos x="0" y="0"/>
                </a:cxn>
              </a:cxnLst>
              <a:rect l="0" t="0" r="r" b="b"/>
              <a:pathLst>
                <a:path w="5761" h="1104">
                  <a:moveTo>
                    <a:pt x="0" y="0"/>
                  </a:moveTo>
                  <a:lnTo>
                    <a:pt x="0" y="632"/>
                  </a:lnTo>
                  <a:cubicBezTo>
                    <a:pt x="72" y="625"/>
                    <a:pt x="401" y="504"/>
                    <a:pt x="1521" y="448"/>
                  </a:cubicBezTo>
                  <a:cubicBezTo>
                    <a:pt x="2641" y="392"/>
                    <a:pt x="4505" y="504"/>
                    <a:pt x="5761" y="1104"/>
                  </a:cubicBezTo>
                  <a:lnTo>
                    <a:pt x="5760" y="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shade val="63529"/>
                    <a:invGamma/>
                  </a:schemeClr>
                </a:gs>
                <a:gs pos="100000">
                  <a:schemeClr val="hlink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  <a:ea typeface="宋体" charset="-122"/>
              </a:endParaRPr>
            </a:p>
          </p:txBody>
        </p:sp>
      </p:grpSp>
      <p:pic>
        <p:nvPicPr>
          <p:cNvPr id="55" name="Picture 182" descr="figure07_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638800" y="3124200"/>
            <a:ext cx="2447925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183" descr="figure07_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019925" y="4005263"/>
            <a:ext cx="2124075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184" descr="figure07_o cop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227763" y="4868863"/>
            <a:ext cx="161925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457200" y="5334000"/>
            <a:ext cx="70866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to edit Master subtitle </a:t>
            </a:r>
          </a:p>
          <a:p>
            <a:r>
              <a:rPr lang="en-US" altLang="zh-CN"/>
              <a:t>style</a:t>
            </a:r>
          </a:p>
        </p:txBody>
      </p:sp>
      <p:sp>
        <p:nvSpPr>
          <p:cNvPr id="3258" name="Rectangle 186"/>
          <p:cNvSpPr>
            <a:spLocks noGrp="1" noChangeArrowheads="1"/>
          </p:cNvSpPr>
          <p:nvPr>
            <p:ph type="ctrTitle" sz="quarter"/>
          </p:nvPr>
        </p:nvSpPr>
        <p:spPr bwMode="gray">
          <a:xfrm>
            <a:off x="457200" y="4191000"/>
            <a:ext cx="5410200" cy="1219200"/>
          </a:xfrm>
          <a:prstGeom prst="rect">
            <a:avLst/>
          </a:prstGeom>
          <a:effectLst>
            <a:outerShdw dist="35921" dir="2700000" algn="ctr" rotWithShape="0">
              <a:schemeClr val="bg2"/>
            </a:outerShdw>
          </a:effectLst>
        </p:spPr>
        <p:txBody>
          <a:bodyPr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Click to edit </a:t>
            </a:r>
            <a:br>
              <a:rPr lang="en-US" altLang="ko-KR" dirty="0"/>
            </a:br>
            <a:r>
              <a:rPr lang="en-US" altLang="ko-KR" dirty="0"/>
              <a:t>Master title </a:t>
            </a:r>
            <a:br>
              <a:rPr lang="en-US" altLang="ko-KR" dirty="0"/>
            </a:br>
            <a:r>
              <a:rPr lang="en-US" altLang="ko-KR" dirty="0"/>
              <a:t>style</a:t>
            </a:r>
          </a:p>
        </p:txBody>
      </p:sp>
      <p:sp>
        <p:nvSpPr>
          <p:cNvPr id="5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0195E3E-69B9-47EE-BFB5-ECAE5258765E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13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5486400"/>
          </a:xfrm>
        </p:spPr>
        <p:txBody>
          <a:bodyPr/>
          <a:lstStyle>
            <a:lvl1pPr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33602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C6096BE-2352-4549-9141-1B2E51996B24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841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209550"/>
            <a:ext cx="72009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76288" y="1347788"/>
            <a:ext cx="3802062" cy="4914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0" y="1347788"/>
            <a:ext cx="3803650" cy="4914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E50B41-B8B8-4A08-9F90-CBAE34322EF8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56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F7010E-689F-4248-BE52-B7DECAB69D12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2212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209550"/>
            <a:ext cx="72009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4F250C-219A-4DBF-BD64-C12052CCC049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268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5613E5-BD8F-4625-B44A-61E7A86740EE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179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5486400"/>
          </a:xfrm>
        </p:spPr>
        <p:txBody>
          <a:bodyPr/>
          <a:lstStyle>
            <a:lvl1pPr>
              <a:defRPr sz="2400" b="1">
                <a:latin typeface="微软雅黑" pitchFamily="34" charset="-122"/>
                <a:ea typeface="微软雅黑" pitchFamily="34" charset="-122"/>
              </a:defRPr>
            </a:lvl1pPr>
            <a:lvl2pPr>
              <a:defRPr sz="1800">
                <a:latin typeface="微软雅黑" pitchFamily="34" charset="-122"/>
                <a:ea typeface="微软雅黑" pitchFamily="34" charset="-122"/>
              </a:defRPr>
            </a:lvl2pPr>
            <a:lvl3pPr>
              <a:defRPr sz="16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37177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B92BB6-C1CC-4E0E-A951-BC2DD4AE7DB7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282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C9E81C-383F-410D-AA93-6808EF706FB1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827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209550"/>
            <a:ext cx="72009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64567E0-C9E6-4318-90FC-D4B14A1085F5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3305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3238" y="209550"/>
            <a:ext cx="2024062" cy="60531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76288" y="209550"/>
            <a:ext cx="5924550" cy="60531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133FE1B-0C77-494D-8610-8E238CF1A505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0385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5900" y="209550"/>
            <a:ext cx="73914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776288" y="1347788"/>
            <a:ext cx="7758112" cy="49149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24210E-7139-4F8E-B7E3-3BC57EFF3618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700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C6096BE-2352-4549-9141-1B2E51996B24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814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209550"/>
            <a:ext cx="72009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76288" y="1347788"/>
            <a:ext cx="3802062" cy="4914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0" y="1347788"/>
            <a:ext cx="3803650" cy="4914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E50B41-B8B8-4A08-9F90-CBAE34322EF8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961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F7010E-689F-4248-BE52-B7DECAB69D12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553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209550"/>
            <a:ext cx="72009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4F250C-219A-4DBF-BD64-C12052CCC049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328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5613E5-BD8F-4625-B44A-61E7A86740EE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78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B92BB6-C1CC-4E0E-A951-BC2DD4AE7DB7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54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29375"/>
            <a:ext cx="2895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335338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29375"/>
            <a:ext cx="2133600" cy="32067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C9E81C-383F-410D-AA93-6808EF706FB1}" type="slidenum">
              <a:rPr lang="en-US" altLang="zh-CN">
                <a:solidFill>
                  <a:srgbClr val="335338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3353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827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0"/>
                <a:invGamma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/>
        </p:nvGrpSpPr>
        <p:grpSpPr bwMode="auto">
          <a:xfrm>
            <a:off x="-12700" y="692150"/>
            <a:ext cx="9144000" cy="6165850"/>
            <a:chOff x="0" y="436"/>
            <a:chExt cx="5760" cy="3884"/>
          </a:xfrm>
        </p:grpSpPr>
        <p:sp>
          <p:nvSpPr>
            <p:cNvPr id="2" name="Line 16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94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1" name="Line 17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347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2" name="Line 18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06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3" name="Line 19"/>
            <p:cNvSpPr>
              <a:spLocks noChangeShapeType="1"/>
            </p:cNvSpPr>
            <p:nvPr userDrawn="1"/>
          </p:nvSpPr>
          <p:spPr bwMode="gray">
            <a:xfrm>
              <a:off x="1472" y="448"/>
              <a:ext cx="340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4" name="Line 20"/>
            <p:cNvSpPr>
              <a:spLocks noChangeShapeType="1"/>
            </p:cNvSpPr>
            <p:nvPr userDrawn="1"/>
          </p:nvSpPr>
          <p:spPr bwMode="gray">
            <a:xfrm>
              <a:off x="1472" y="448"/>
              <a:ext cx="278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5" name="Line 21"/>
            <p:cNvSpPr>
              <a:spLocks noChangeShapeType="1"/>
            </p:cNvSpPr>
            <p:nvPr userDrawn="1"/>
          </p:nvSpPr>
          <p:spPr bwMode="gray">
            <a:xfrm>
              <a:off x="1472" y="448"/>
              <a:ext cx="2162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6" name="Line 22"/>
            <p:cNvSpPr>
              <a:spLocks noChangeShapeType="1"/>
            </p:cNvSpPr>
            <p:nvPr userDrawn="1"/>
          </p:nvSpPr>
          <p:spPr bwMode="gray">
            <a:xfrm>
              <a:off x="1472" y="448"/>
              <a:ext cx="1612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7" name="Line 23"/>
            <p:cNvSpPr>
              <a:spLocks noChangeShapeType="1"/>
            </p:cNvSpPr>
            <p:nvPr userDrawn="1"/>
          </p:nvSpPr>
          <p:spPr bwMode="gray">
            <a:xfrm>
              <a:off x="1472" y="448"/>
              <a:ext cx="1065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8" name="Line 24"/>
            <p:cNvSpPr>
              <a:spLocks noChangeShapeType="1"/>
            </p:cNvSpPr>
            <p:nvPr userDrawn="1"/>
          </p:nvSpPr>
          <p:spPr bwMode="gray">
            <a:xfrm>
              <a:off x="1472" y="448"/>
              <a:ext cx="514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9" name="Line 25"/>
            <p:cNvSpPr>
              <a:spLocks noChangeShapeType="1"/>
            </p:cNvSpPr>
            <p:nvPr userDrawn="1"/>
          </p:nvSpPr>
          <p:spPr bwMode="gray">
            <a:xfrm>
              <a:off x="1472" y="448"/>
              <a:ext cx="0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0" name="Line 26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54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1" name="Line 27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19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2" name="Line 28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89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3" name="Line 29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58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4" name="Line 30"/>
            <p:cNvSpPr>
              <a:spLocks noChangeShapeType="1"/>
            </p:cNvSpPr>
            <p:nvPr userDrawn="1"/>
          </p:nvSpPr>
          <p:spPr bwMode="gray">
            <a:xfrm>
              <a:off x="1515" y="462"/>
              <a:ext cx="4245" cy="130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5" name="Line 31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0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6" name="Line 32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833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7" name="Line 33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613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8" name="Line 34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43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9" name="Line 35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5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0" name="Line 36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3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1" name="Line 37"/>
            <p:cNvSpPr>
              <a:spLocks noChangeShapeType="1"/>
            </p:cNvSpPr>
            <p:nvPr userDrawn="1"/>
          </p:nvSpPr>
          <p:spPr bwMode="gray">
            <a:xfrm flipH="1">
              <a:off x="0" y="449"/>
              <a:ext cx="1474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2" name="Line 38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251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3" name="Line 39"/>
            <p:cNvSpPr>
              <a:spLocks noChangeShapeType="1"/>
            </p:cNvSpPr>
            <p:nvPr userDrawn="1"/>
          </p:nvSpPr>
          <p:spPr bwMode="gray">
            <a:xfrm flipH="1">
              <a:off x="0" y="462"/>
              <a:ext cx="1461" cy="346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4" name="Line 40"/>
            <p:cNvSpPr>
              <a:spLocks noChangeShapeType="1"/>
            </p:cNvSpPr>
            <p:nvPr userDrawn="1"/>
          </p:nvSpPr>
          <p:spPr bwMode="gray">
            <a:xfrm flipH="1">
              <a:off x="249" y="463"/>
              <a:ext cx="1215" cy="38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5" name="Line 41"/>
            <p:cNvSpPr>
              <a:spLocks noChangeShapeType="1"/>
            </p:cNvSpPr>
            <p:nvPr userDrawn="1"/>
          </p:nvSpPr>
          <p:spPr bwMode="gray">
            <a:xfrm flipH="1">
              <a:off x="657" y="472"/>
              <a:ext cx="808" cy="384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6" name="Line 42"/>
            <p:cNvSpPr>
              <a:spLocks noChangeShapeType="1"/>
            </p:cNvSpPr>
            <p:nvPr userDrawn="1"/>
          </p:nvSpPr>
          <p:spPr bwMode="gray">
            <a:xfrm flipH="1">
              <a:off x="1066" y="463"/>
              <a:ext cx="404" cy="38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7" name="Line 43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187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8" name="Line 44"/>
            <p:cNvSpPr>
              <a:spLocks noChangeShapeType="1"/>
            </p:cNvSpPr>
            <p:nvPr userDrawn="1"/>
          </p:nvSpPr>
          <p:spPr bwMode="gray">
            <a:xfrm flipH="1">
              <a:off x="0" y="466"/>
              <a:ext cx="1447" cy="132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9" name="Line 45"/>
            <p:cNvSpPr>
              <a:spLocks noChangeShapeType="1"/>
            </p:cNvSpPr>
            <p:nvPr userDrawn="1"/>
          </p:nvSpPr>
          <p:spPr bwMode="gray">
            <a:xfrm flipH="1">
              <a:off x="0" y="449"/>
              <a:ext cx="1474" cy="89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70" name="Line 46"/>
            <p:cNvSpPr>
              <a:spLocks noChangeShapeType="1"/>
            </p:cNvSpPr>
            <p:nvPr userDrawn="1"/>
          </p:nvSpPr>
          <p:spPr bwMode="gray">
            <a:xfrm flipH="1">
              <a:off x="0" y="471"/>
              <a:ext cx="1435" cy="5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71" name="Line 47"/>
            <p:cNvSpPr>
              <a:spLocks noChangeShapeType="1"/>
            </p:cNvSpPr>
            <p:nvPr userDrawn="1"/>
          </p:nvSpPr>
          <p:spPr bwMode="gray">
            <a:xfrm flipH="1">
              <a:off x="0" y="463"/>
              <a:ext cx="1464" cy="20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72" name="Line 48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12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grpSp>
          <p:nvGrpSpPr>
            <p:cNvPr id="4" name="Group 49"/>
            <p:cNvGrpSpPr>
              <a:grpSpLocks/>
            </p:cNvGrpSpPr>
            <p:nvPr userDrawn="1"/>
          </p:nvGrpSpPr>
          <p:grpSpPr bwMode="auto">
            <a:xfrm>
              <a:off x="0" y="2063"/>
              <a:ext cx="5760" cy="1220"/>
              <a:chOff x="235" y="2750"/>
              <a:chExt cx="5241" cy="699"/>
            </a:xfrm>
          </p:grpSpPr>
          <p:sp>
            <p:nvSpPr>
              <p:cNvPr id="3" name="Line 50"/>
              <p:cNvSpPr>
                <a:spLocks noChangeShapeType="1"/>
              </p:cNvSpPr>
              <p:nvPr/>
            </p:nvSpPr>
            <p:spPr bwMode="gray">
              <a:xfrm>
                <a:off x="235" y="3449"/>
                <a:ext cx="5241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1075" name="Line 51"/>
              <p:cNvSpPr>
                <a:spLocks noChangeShapeType="1"/>
              </p:cNvSpPr>
              <p:nvPr/>
            </p:nvSpPr>
            <p:spPr bwMode="gray">
              <a:xfrm>
                <a:off x="235" y="3191"/>
                <a:ext cx="5241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1076" name="Line 52"/>
              <p:cNvSpPr>
                <a:spLocks noChangeShapeType="1"/>
              </p:cNvSpPr>
              <p:nvPr/>
            </p:nvSpPr>
            <p:spPr bwMode="gray">
              <a:xfrm>
                <a:off x="235" y="2958"/>
                <a:ext cx="5239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1077" name="Line 53"/>
              <p:cNvSpPr>
                <a:spLocks noChangeShapeType="1"/>
              </p:cNvSpPr>
              <p:nvPr/>
            </p:nvSpPr>
            <p:spPr bwMode="gray">
              <a:xfrm>
                <a:off x="235" y="2750"/>
                <a:ext cx="5239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</p:grpSp>
        <p:sp>
          <p:nvSpPr>
            <p:cNvPr id="1078" name="Line 54"/>
            <p:cNvSpPr>
              <a:spLocks noChangeShapeType="1"/>
            </p:cNvSpPr>
            <p:nvPr userDrawn="1"/>
          </p:nvSpPr>
          <p:spPr bwMode="gray">
            <a:xfrm>
              <a:off x="0" y="1753"/>
              <a:ext cx="576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79" name="Line 55"/>
            <p:cNvSpPr>
              <a:spLocks noChangeShapeType="1"/>
            </p:cNvSpPr>
            <p:nvPr userDrawn="1"/>
          </p:nvSpPr>
          <p:spPr bwMode="gray">
            <a:xfrm flipV="1">
              <a:off x="0" y="1455"/>
              <a:ext cx="5760" cy="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0" name="Line 56"/>
            <p:cNvSpPr>
              <a:spLocks noChangeShapeType="1"/>
            </p:cNvSpPr>
            <p:nvPr userDrawn="1"/>
          </p:nvSpPr>
          <p:spPr bwMode="gray">
            <a:xfrm>
              <a:off x="0" y="1182"/>
              <a:ext cx="5760" cy="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1" name="Line 57"/>
            <p:cNvSpPr>
              <a:spLocks noChangeShapeType="1"/>
            </p:cNvSpPr>
            <p:nvPr userDrawn="1"/>
          </p:nvSpPr>
          <p:spPr bwMode="gray">
            <a:xfrm>
              <a:off x="0" y="965"/>
              <a:ext cx="5734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2" name="Line 58"/>
            <p:cNvSpPr>
              <a:spLocks noChangeShapeType="1"/>
            </p:cNvSpPr>
            <p:nvPr userDrawn="1"/>
          </p:nvSpPr>
          <p:spPr bwMode="gray">
            <a:xfrm flipV="1">
              <a:off x="0" y="780"/>
              <a:ext cx="5760" cy="1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3" name="Line 59"/>
            <p:cNvSpPr>
              <a:spLocks noChangeShapeType="1"/>
            </p:cNvSpPr>
            <p:nvPr userDrawn="1"/>
          </p:nvSpPr>
          <p:spPr bwMode="gray">
            <a:xfrm>
              <a:off x="0" y="661"/>
              <a:ext cx="5760" cy="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4" name="Line 60"/>
            <p:cNvSpPr>
              <a:spLocks noChangeShapeType="1"/>
            </p:cNvSpPr>
            <p:nvPr userDrawn="1"/>
          </p:nvSpPr>
          <p:spPr bwMode="gray">
            <a:xfrm flipV="1">
              <a:off x="0" y="558"/>
              <a:ext cx="5760" cy="1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5" name="Line 61"/>
            <p:cNvSpPr>
              <a:spLocks noChangeShapeType="1"/>
            </p:cNvSpPr>
            <p:nvPr userDrawn="1"/>
          </p:nvSpPr>
          <p:spPr bwMode="gray">
            <a:xfrm>
              <a:off x="25" y="521"/>
              <a:ext cx="5735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6" name="Line 62"/>
            <p:cNvSpPr>
              <a:spLocks noChangeShapeType="1"/>
            </p:cNvSpPr>
            <p:nvPr userDrawn="1"/>
          </p:nvSpPr>
          <p:spPr bwMode="gray">
            <a:xfrm>
              <a:off x="0" y="482"/>
              <a:ext cx="576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</p:grpSp>
      <p:sp>
        <p:nvSpPr>
          <p:cNvPr id="1087" name="Line 63"/>
          <p:cNvSpPr>
            <a:spLocks noChangeShapeType="1"/>
          </p:cNvSpPr>
          <p:nvPr/>
        </p:nvSpPr>
        <p:spPr bwMode="gray">
          <a:xfrm flipH="1">
            <a:off x="-12700" y="712788"/>
            <a:ext cx="2339975" cy="0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</a:endParaRPr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gray">
          <a:xfrm flipH="1">
            <a:off x="-12700" y="712788"/>
            <a:ext cx="2339975" cy="349250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</a:endParaRPr>
          </a:p>
        </p:txBody>
      </p:sp>
      <p:sp>
        <p:nvSpPr>
          <p:cNvPr id="1089" name="Line 65"/>
          <p:cNvSpPr>
            <a:spLocks noChangeShapeType="1"/>
          </p:cNvSpPr>
          <p:nvPr/>
        </p:nvSpPr>
        <p:spPr bwMode="gray">
          <a:xfrm flipH="1">
            <a:off x="-12700" y="692150"/>
            <a:ext cx="2339975" cy="196850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</a:endParaRPr>
          </a:p>
        </p:txBody>
      </p:sp>
      <p:sp>
        <p:nvSpPr>
          <p:cNvPr id="1090" name="Line 66"/>
          <p:cNvSpPr>
            <a:spLocks noChangeShapeType="1"/>
          </p:cNvSpPr>
          <p:nvPr/>
        </p:nvSpPr>
        <p:spPr bwMode="gray">
          <a:xfrm>
            <a:off x="-12700" y="765175"/>
            <a:ext cx="9144000" cy="0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</a:endParaRPr>
          </a:p>
        </p:txBody>
      </p:sp>
      <p:sp>
        <p:nvSpPr>
          <p:cNvPr id="1091" name="Freeform 67"/>
          <p:cNvSpPr>
            <a:spLocks/>
          </p:cNvSpPr>
          <p:nvPr/>
        </p:nvSpPr>
        <p:spPr bwMode="gray">
          <a:xfrm>
            <a:off x="-12700" y="0"/>
            <a:ext cx="9156700" cy="1600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88"/>
              </a:cxn>
              <a:cxn ang="0">
                <a:pos x="2008" y="492"/>
              </a:cxn>
              <a:cxn ang="0">
                <a:pos x="5768" y="1008"/>
              </a:cxn>
              <a:cxn ang="0">
                <a:pos x="5768" y="0"/>
              </a:cxn>
              <a:cxn ang="0">
                <a:pos x="0" y="0"/>
              </a:cxn>
            </a:cxnLst>
            <a:rect l="0" t="0" r="r" b="b"/>
            <a:pathLst>
              <a:path w="5768" h="1008">
                <a:moveTo>
                  <a:pt x="0" y="0"/>
                </a:moveTo>
                <a:lnTo>
                  <a:pt x="0" y="688"/>
                </a:lnTo>
                <a:cubicBezTo>
                  <a:pt x="72" y="682"/>
                  <a:pt x="776" y="535"/>
                  <a:pt x="2008" y="492"/>
                </a:cubicBezTo>
                <a:cubicBezTo>
                  <a:pt x="3240" y="449"/>
                  <a:pt x="4792" y="608"/>
                  <a:pt x="5768" y="1008"/>
                </a:cubicBezTo>
                <a:lnTo>
                  <a:pt x="5768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63529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  <a:ea typeface="宋体" charset="-122"/>
            </a:endParaRPr>
          </a:p>
        </p:txBody>
      </p:sp>
      <p:sp>
        <p:nvSpPr>
          <p:cNvPr id="1092" name="Freeform 68"/>
          <p:cNvSpPr>
            <a:spLocks/>
          </p:cNvSpPr>
          <p:nvPr/>
        </p:nvSpPr>
        <p:spPr bwMode="gray">
          <a:xfrm>
            <a:off x="-12700" y="-12700"/>
            <a:ext cx="9156700" cy="1354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67"/>
              </a:cxn>
              <a:cxn ang="0">
                <a:pos x="2104" y="448"/>
              </a:cxn>
              <a:cxn ang="0">
                <a:pos x="5768" y="848"/>
              </a:cxn>
              <a:cxn ang="0">
                <a:pos x="5760" y="8"/>
              </a:cxn>
              <a:cxn ang="0">
                <a:pos x="0" y="0"/>
              </a:cxn>
            </a:cxnLst>
            <a:rect l="0" t="0" r="r" b="b"/>
            <a:pathLst>
              <a:path w="5768" h="848">
                <a:moveTo>
                  <a:pt x="0" y="0"/>
                </a:moveTo>
                <a:lnTo>
                  <a:pt x="0" y="767"/>
                </a:lnTo>
                <a:cubicBezTo>
                  <a:pt x="72" y="760"/>
                  <a:pt x="879" y="496"/>
                  <a:pt x="2104" y="448"/>
                </a:cubicBezTo>
                <a:cubicBezTo>
                  <a:pt x="3330" y="401"/>
                  <a:pt x="4792" y="472"/>
                  <a:pt x="5768" y="848"/>
                </a:cubicBezTo>
                <a:lnTo>
                  <a:pt x="5760" y="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shade val="63529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  <a:ea typeface="宋体" charset="-122"/>
            </a:endParaRPr>
          </a:p>
        </p:txBody>
      </p:sp>
      <p:pic>
        <p:nvPicPr>
          <p:cNvPr id="1033" name="Picture 69" descr="figure07_o copy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00075" y="115888"/>
            <a:ext cx="1079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71" descr="figure07_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74750" y="404813"/>
            <a:ext cx="64928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92630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400" b="1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0"/>
                <a:invGamma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5"/>
          <p:cNvGrpSpPr>
            <a:grpSpLocks/>
          </p:cNvGrpSpPr>
          <p:nvPr/>
        </p:nvGrpSpPr>
        <p:grpSpPr bwMode="auto">
          <a:xfrm>
            <a:off x="-12700" y="692150"/>
            <a:ext cx="9144000" cy="6165850"/>
            <a:chOff x="0" y="436"/>
            <a:chExt cx="5760" cy="3884"/>
          </a:xfrm>
        </p:grpSpPr>
        <p:sp>
          <p:nvSpPr>
            <p:cNvPr id="2" name="Line 16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94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1" name="Line 17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347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2" name="Line 18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06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3" name="Line 19"/>
            <p:cNvSpPr>
              <a:spLocks noChangeShapeType="1"/>
            </p:cNvSpPr>
            <p:nvPr userDrawn="1"/>
          </p:nvSpPr>
          <p:spPr bwMode="gray">
            <a:xfrm>
              <a:off x="1472" y="448"/>
              <a:ext cx="340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4" name="Line 20"/>
            <p:cNvSpPr>
              <a:spLocks noChangeShapeType="1"/>
            </p:cNvSpPr>
            <p:nvPr userDrawn="1"/>
          </p:nvSpPr>
          <p:spPr bwMode="gray">
            <a:xfrm>
              <a:off x="1472" y="448"/>
              <a:ext cx="2787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5" name="Line 21"/>
            <p:cNvSpPr>
              <a:spLocks noChangeShapeType="1"/>
            </p:cNvSpPr>
            <p:nvPr userDrawn="1"/>
          </p:nvSpPr>
          <p:spPr bwMode="gray">
            <a:xfrm>
              <a:off x="1472" y="448"/>
              <a:ext cx="2162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6" name="Line 22"/>
            <p:cNvSpPr>
              <a:spLocks noChangeShapeType="1"/>
            </p:cNvSpPr>
            <p:nvPr userDrawn="1"/>
          </p:nvSpPr>
          <p:spPr bwMode="gray">
            <a:xfrm>
              <a:off x="1472" y="448"/>
              <a:ext cx="1612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7" name="Line 23"/>
            <p:cNvSpPr>
              <a:spLocks noChangeShapeType="1"/>
            </p:cNvSpPr>
            <p:nvPr userDrawn="1"/>
          </p:nvSpPr>
          <p:spPr bwMode="gray">
            <a:xfrm>
              <a:off x="1472" y="448"/>
              <a:ext cx="1065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8" name="Line 24"/>
            <p:cNvSpPr>
              <a:spLocks noChangeShapeType="1"/>
            </p:cNvSpPr>
            <p:nvPr userDrawn="1"/>
          </p:nvSpPr>
          <p:spPr bwMode="gray">
            <a:xfrm>
              <a:off x="1472" y="448"/>
              <a:ext cx="514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49" name="Line 25"/>
            <p:cNvSpPr>
              <a:spLocks noChangeShapeType="1"/>
            </p:cNvSpPr>
            <p:nvPr userDrawn="1"/>
          </p:nvSpPr>
          <p:spPr bwMode="gray">
            <a:xfrm>
              <a:off x="1472" y="448"/>
              <a:ext cx="0" cy="3872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0" name="Line 26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54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1" name="Line 27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19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2" name="Line 28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89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3" name="Line 29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58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4" name="Line 30"/>
            <p:cNvSpPr>
              <a:spLocks noChangeShapeType="1"/>
            </p:cNvSpPr>
            <p:nvPr userDrawn="1"/>
          </p:nvSpPr>
          <p:spPr bwMode="gray">
            <a:xfrm>
              <a:off x="1515" y="462"/>
              <a:ext cx="4245" cy="130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5" name="Line 31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0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6" name="Line 32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833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7" name="Line 33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613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8" name="Line 34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43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59" name="Line 35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25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0" name="Line 36"/>
            <p:cNvSpPr>
              <a:spLocks noChangeShapeType="1"/>
            </p:cNvSpPr>
            <p:nvPr userDrawn="1"/>
          </p:nvSpPr>
          <p:spPr bwMode="gray">
            <a:xfrm>
              <a:off x="1472" y="448"/>
              <a:ext cx="4288" cy="13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1" name="Line 37"/>
            <p:cNvSpPr>
              <a:spLocks noChangeShapeType="1"/>
            </p:cNvSpPr>
            <p:nvPr userDrawn="1"/>
          </p:nvSpPr>
          <p:spPr bwMode="gray">
            <a:xfrm flipH="1">
              <a:off x="0" y="449"/>
              <a:ext cx="1474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2" name="Line 38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251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3" name="Line 39"/>
            <p:cNvSpPr>
              <a:spLocks noChangeShapeType="1"/>
            </p:cNvSpPr>
            <p:nvPr userDrawn="1"/>
          </p:nvSpPr>
          <p:spPr bwMode="gray">
            <a:xfrm flipH="1">
              <a:off x="0" y="462"/>
              <a:ext cx="1461" cy="346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4" name="Line 40"/>
            <p:cNvSpPr>
              <a:spLocks noChangeShapeType="1"/>
            </p:cNvSpPr>
            <p:nvPr userDrawn="1"/>
          </p:nvSpPr>
          <p:spPr bwMode="gray">
            <a:xfrm flipH="1">
              <a:off x="249" y="463"/>
              <a:ext cx="1215" cy="38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5" name="Line 41"/>
            <p:cNvSpPr>
              <a:spLocks noChangeShapeType="1"/>
            </p:cNvSpPr>
            <p:nvPr userDrawn="1"/>
          </p:nvSpPr>
          <p:spPr bwMode="gray">
            <a:xfrm flipH="1">
              <a:off x="657" y="472"/>
              <a:ext cx="808" cy="3848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6" name="Line 42"/>
            <p:cNvSpPr>
              <a:spLocks noChangeShapeType="1"/>
            </p:cNvSpPr>
            <p:nvPr userDrawn="1"/>
          </p:nvSpPr>
          <p:spPr bwMode="gray">
            <a:xfrm flipH="1">
              <a:off x="1066" y="463"/>
              <a:ext cx="404" cy="385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7" name="Line 43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1875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8" name="Line 44"/>
            <p:cNvSpPr>
              <a:spLocks noChangeShapeType="1"/>
            </p:cNvSpPr>
            <p:nvPr userDrawn="1"/>
          </p:nvSpPr>
          <p:spPr bwMode="gray">
            <a:xfrm flipH="1">
              <a:off x="0" y="466"/>
              <a:ext cx="1447" cy="132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69" name="Line 45"/>
            <p:cNvSpPr>
              <a:spLocks noChangeShapeType="1"/>
            </p:cNvSpPr>
            <p:nvPr userDrawn="1"/>
          </p:nvSpPr>
          <p:spPr bwMode="gray">
            <a:xfrm flipH="1">
              <a:off x="0" y="449"/>
              <a:ext cx="1474" cy="89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70" name="Line 46"/>
            <p:cNvSpPr>
              <a:spLocks noChangeShapeType="1"/>
            </p:cNvSpPr>
            <p:nvPr userDrawn="1"/>
          </p:nvSpPr>
          <p:spPr bwMode="gray">
            <a:xfrm flipH="1">
              <a:off x="0" y="471"/>
              <a:ext cx="1435" cy="50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71" name="Line 47"/>
            <p:cNvSpPr>
              <a:spLocks noChangeShapeType="1"/>
            </p:cNvSpPr>
            <p:nvPr userDrawn="1"/>
          </p:nvSpPr>
          <p:spPr bwMode="gray">
            <a:xfrm flipH="1">
              <a:off x="0" y="463"/>
              <a:ext cx="1464" cy="206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72" name="Line 48"/>
            <p:cNvSpPr>
              <a:spLocks noChangeShapeType="1"/>
            </p:cNvSpPr>
            <p:nvPr userDrawn="1"/>
          </p:nvSpPr>
          <p:spPr bwMode="gray">
            <a:xfrm flipH="1">
              <a:off x="0" y="436"/>
              <a:ext cx="1474" cy="124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grpSp>
          <p:nvGrpSpPr>
            <p:cNvPr id="4" name="Group 49"/>
            <p:cNvGrpSpPr>
              <a:grpSpLocks/>
            </p:cNvGrpSpPr>
            <p:nvPr userDrawn="1"/>
          </p:nvGrpSpPr>
          <p:grpSpPr bwMode="auto">
            <a:xfrm>
              <a:off x="0" y="2063"/>
              <a:ext cx="5760" cy="1220"/>
              <a:chOff x="235" y="2750"/>
              <a:chExt cx="5241" cy="699"/>
            </a:xfrm>
          </p:grpSpPr>
          <p:sp>
            <p:nvSpPr>
              <p:cNvPr id="3" name="Line 50"/>
              <p:cNvSpPr>
                <a:spLocks noChangeShapeType="1"/>
              </p:cNvSpPr>
              <p:nvPr/>
            </p:nvSpPr>
            <p:spPr bwMode="gray">
              <a:xfrm>
                <a:off x="235" y="3449"/>
                <a:ext cx="5241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1075" name="Line 51"/>
              <p:cNvSpPr>
                <a:spLocks noChangeShapeType="1"/>
              </p:cNvSpPr>
              <p:nvPr/>
            </p:nvSpPr>
            <p:spPr bwMode="gray">
              <a:xfrm>
                <a:off x="235" y="3191"/>
                <a:ext cx="5241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1076" name="Line 52"/>
              <p:cNvSpPr>
                <a:spLocks noChangeShapeType="1"/>
              </p:cNvSpPr>
              <p:nvPr/>
            </p:nvSpPr>
            <p:spPr bwMode="gray">
              <a:xfrm>
                <a:off x="235" y="2958"/>
                <a:ext cx="5239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  <p:sp>
            <p:nvSpPr>
              <p:cNvPr id="1077" name="Line 53"/>
              <p:cNvSpPr>
                <a:spLocks noChangeShapeType="1"/>
              </p:cNvSpPr>
              <p:nvPr/>
            </p:nvSpPr>
            <p:spPr bwMode="gray">
              <a:xfrm>
                <a:off x="235" y="2750"/>
                <a:ext cx="5239" cy="0"/>
              </a:xfrm>
              <a:prstGeom prst="line">
                <a:avLst/>
              </a:prstGeom>
              <a:noFill/>
              <a:ln w="3175">
                <a:solidFill>
                  <a:srgbClr val="FFFFFF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solidFill>
                    <a:srgbClr val="335338"/>
                  </a:solidFill>
                  <a:latin typeface="Arial" charset="0"/>
                </a:endParaRPr>
              </a:p>
            </p:txBody>
          </p:sp>
        </p:grpSp>
        <p:sp>
          <p:nvSpPr>
            <p:cNvPr id="1078" name="Line 54"/>
            <p:cNvSpPr>
              <a:spLocks noChangeShapeType="1"/>
            </p:cNvSpPr>
            <p:nvPr userDrawn="1"/>
          </p:nvSpPr>
          <p:spPr bwMode="gray">
            <a:xfrm>
              <a:off x="0" y="1753"/>
              <a:ext cx="576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79" name="Line 55"/>
            <p:cNvSpPr>
              <a:spLocks noChangeShapeType="1"/>
            </p:cNvSpPr>
            <p:nvPr userDrawn="1"/>
          </p:nvSpPr>
          <p:spPr bwMode="gray">
            <a:xfrm flipV="1">
              <a:off x="0" y="1455"/>
              <a:ext cx="5760" cy="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0" name="Line 56"/>
            <p:cNvSpPr>
              <a:spLocks noChangeShapeType="1"/>
            </p:cNvSpPr>
            <p:nvPr userDrawn="1"/>
          </p:nvSpPr>
          <p:spPr bwMode="gray">
            <a:xfrm>
              <a:off x="0" y="1182"/>
              <a:ext cx="5760" cy="9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1" name="Line 57"/>
            <p:cNvSpPr>
              <a:spLocks noChangeShapeType="1"/>
            </p:cNvSpPr>
            <p:nvPr userDrawn="1"/>
          </p:nvSpPr>
          <p:spPr bwMode="gray">
            <a:xfrm>
              <a:off x="0" y="965"/>
              <a:ext cx="5734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2" name="Line 58"/>
            <p:cNvSpPr>
              <a:spLocks noChangeShapeType="1"/>
            </p:cNvSpPr>
            <p:nvPr userDrawn="1"/>
          </p:nvSpPr>
          <p:spPr bwMode="gray">
            <a:xfrm flipV="1">
              <a:off x="0" y="780"/>
              <a:ext cx="5760" cy="11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3" name="Line 59"/>
            <p:cNvSpPr>
              <a:spLocks noChangeShapeType="1"/>
            </p:cNvSpPr>
            <p:nvPr userDrawn="1"/>
          </p:nvSpPr>
          <p:spPr bwMode="gray">
            <a:xfrm>
              <a:off x="0" y="661"/>
              <a:ext cx="5760" cy="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4" name="Line 60"/>
            <p:cNvSpPr>
              <a:spLocks noChangeShapeType="1"/>
            </p:cNvSpPr>
            <p:nvPr userDrawn="1"/>
          </p:nvSpPr>
          <p:spPr bwMode="gray">
            <a:xfrm flipV="1">
              <a:off x="0" y="558"/>
              <a:ext cx="5760" cy="17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5" name="Line 61"/>
            <p:cNvSpPr>
              <a:spLocks noChangeShapeType="1"/>
            </p:cNvSpPr>
            <p:nvPr userDrawn="1"/>
          </p:nvSpPr>
          <p:spPr bwMode="gray">
            <a:xfrm>
              <a:off x="25" y="521"/>
              <a:ext cx="5735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  <p:sp>
          <p:nvSpPr>
            <p:cNvPr id="1086" name="Line 62"/>
            <p:cNvSpPr>
              <a:spLocks noChangeShapeType="1"/>
            </p:cNvSpPr>
            <p:nvPr userDrawn="1"/>
          </p:nvSpPr>
          <p:spPr bwMode="gray">
            <a:xfrm>
              <a:off x="0" y="482"/>
              <a:ext cx="5760" cy="0"/>
            </a:xfrm>
            <a:prstGeom prst="line">
              <a:avLst/>
            </a:prstGeom>
            <a:noFill/>
            <a:ln w="3175">
              <a:solidFill>
                <a:srgbClr val="FFFFFF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>
                <a:solidFill>
                  <a:srgbClr val="335338"/>
                </a:solidFill>
                <a:latin typeface="Arial" charset="0"/>
              </a:endParaRPr>
            </a:p>
          </p:txBody>
        </p:sp>
      </p:grpSp>
      <p:sp>
        <p:nvSpPr>
          <p:cNvPr id="1087" name="Line 63"/>
          <p:cNvSpPr>
            <a:spLocks noChangeShapeType="1"/>
          </p:cNvSpPr>
          <p:nvPr/>
        </p:nvSpPr>
        <p:spPr bwMode="gray">
          <a:xfrm flipH="1">
            <a:off x="-12700" y="712788"/>
            <a:ext cx="2339975" cy="0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</a:endParaRPr>
          </a:p>
        </p:txBody>
      </p:sp>
      <p:sp>
        <p:nvSpPr>
          <p:cNvPr id="1088" name="Line 64"/>
          <p:cNvSpPr>
            <a:spLocks noChangeShapeType="1"/>
          </p:cNvSpPr>
          <p:nvPr/>
        </p:nvSpPr>
        <p:spPr bwMode="gray">
          <a:xfrm flipH="1">
            <a:off x="-12700" y="712788"/>
            <a:ext cx="2339975" cy="349250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</a:endParaRPr>
          </a:p>
        </p:txBody>
      </p:sp>
      <p:sp>
        <p:nvSpPr>
          <p:cNvPr id="1089" name="Line 65"/>
          <p:cNvSpPr>
            <a:spLocks noChangeShapeType="1"/>
          </p:cNvSpPr>
          <p:nvPr/>
        </p:nvSpPr>
        <p:spPr bwMode="gray">
          <a:xfrm flipH="1">
            <a:off x="-12700" y="692150"/>
            <a:ext cx="2339975" cy="196850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</a:endParaRPr>
          </a:p>
        </p:txBody>
      </p:sp>
      <p:sp>
        <p:nvSpPr>
          <p:cNvPr id="1090" name="Line 66"/>
          <p:cNvSpPr>
            <a:spLocks noChangeShapeType="1"/>
          </p:cNvSpPr>
          <p:nvPr/>
        </p:nvSpPr>
        <p:spPr bwMode="gray">
          <a:xfrm>
            <a:off x="-12700" y="765175"/>
            <a:ext cx="9144000" cy="0"/>
          </a:xfrm>
          <a:prstGeom prst="line">
            <a:avLst/>
          </a:prstGeom>
          <a:noFill/>
          <a:ln w="3175">
            <a:solidFill>
              <a:srgbClr val="FFFFFF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</a:endParaRPr>
          </a:p>
        </p:txBody>
      </p:sp>
      <p:sp>
        <p:nvSpPr>
          <p:cNvPr id="1091" name="Freeform 67"/>
          <p:cNvSpPr>
            <a:spLocks/>
          </p:cNvSpPr>
          <p:nvPr/>
        </p:nvSpPr>
        <p:spPr bwMode="gray">
          <a:xfrm>
            <a:off x="-12700" y="0"/>
            <a:ext cx="9156700" cy="1600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688"/>
              </a:cxn>
              <a:cxn ang="0">
                <a:pos x="2008" y="492"/>
              </a:cxn>
              <a:cxn ang="0">
                <a:pos x="5768" y="1008"/>
              </a:cxn>
              <a:cxn ang="0">
                <a:pos x="5768" y="0"/>
              </a:cxn>
              <a:cxn ang="0">
                <a:pos x="0" y="0"/>
              </a:cxn>
            </a:cxnLst>
            <a:rect l="0" t="0" r="r" b="b"/>
            <a:pathLst>
              <a:path w="5768" h="1008">
                <a:moveTo>
                  <a:pt x="0" y="0"/>
                </a:moveTo>
                <a:lnTo>
                  <a:pt x="0" y="688"/>
                </a:lnTo>
                <a:cubicBezTo>
                  <a:pt x="72" y="682"/>
                  <a:pt x="776" y="535"/>
                  <a:pt x="2008" y="492"/>
                </a:cubicBezTo>
                <a:cubicBezTo>
                  <a:pt x="3240" y="449"/>
                  <a:pt x="4792" y="608"/>
                  <a:pt x="5768" y="1008"/>
                </a:cubicBezTo>
                <a:lnTo>
                  <a:pt x="5768" y="0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hlink">
                  <a:gamma/>
                  <a:shade val="63529"/>
                  <a:invGamma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  <a:ea typeface="宋体" charset="-122"/>
            </a:endParaRPr>
          </a:p>
        </p:txBody>
      </p:sp>
      <p:sp>
        <p:nvSpPr>
          <p:cNvPr id="1092" name="Freeform 68"/>
          <p:cNvSpPr>
            <a:spLocks/>
          </p:cNvSpPr>
          <p:nvPr/>
        </p:nvSpPr>
        <p:spPr bwMode="gray">
          <a:xfrm>
            <a:off x="-12700" y="-12700"/>
            <a:ext cx="9156700" cy="1354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67"/>
              </a:cxn>
              <a:cxn ang="0">
                <a:pos x="2104" y="448"/>
              </a:cxn>
              <a:cxn ang="0">
                <a:pos x="5768" y="848"/>
              </a:cxn>
              <a:cxn ang="0">
                <a:pos x="5760" y="8"/>
              </a:cxn>
              <a:cxn ang="0">
                <a:pos x="0" y="0"/>
              </a:cxn>
            </a:cxnLst>
            <a:rect l="0" t="0" r="r" b="b"/>
            <a:pathLst>
              <a:path w="5768" h="848">
                <a:moveTo>
                  <a:pt x="0" y="0"/>
                </a:moveTo>
                <a:lnTo>
                  <a:pt x="0" y="767"/>
                </a:lnTo>
                <a:cubicBezTo>
                  <a:pt x="72" y="760"/>
                  <a:pt x="879" y="496"/>
                  <a:pt x="2104" y="448"/>
                </a:cubicBezTo>
                <a:cubicBezTo>
                  <a:pt x="3330" y="401"/>
                  <a:pt x="4792" y="472"/>
                  <a:pt x="5768" y="848"/>
                </a:cubicBezTo>
                <a:lnTo>
                  <a:pt x="5760" y="8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hlink">
                  <a:gamma/>
                  <a:shade val="63529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335338"/>
              </a:solidFill>
              <a:latin typeface="Arial" charset="0"/>
              <a:ea typeface="宋体" charset="-122"/>
            </a:endParaRPr>
          </a:p>
        </p:txBody>
      </p:sp>
      <p:pic>
        <p:nvPicPr>
          <p:cNvPr id="1033" name="Picture 69" descr="figure07_o copy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00075" y="115888"/>
            <a:ext cx="10795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71" descr="figure07_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174750" y="404813"/>
            <a:ext cx="649288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pic>
        <p:nvPicPr>
          <p:cNvPr id="1037" name="图片 65" descr="xin_300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0" y="6386513"/>
            <a:ext cx="1333500" cy="47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2345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FFFFFF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400" b="1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package" Target="../embeddings/Microsoft_Word___1.docx"/><Relationship Id="rId7" Type="http://schemas.openxmlformats.org/officeDocument/2006/relationships/package" Target="../embeddings/Microsoft_Word___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file:///E:\download\autorecv\IM%202.X&#35774;&#35745;&#32676;_168408\XMPP&#21327;&#35758;&#35780;&#20272;&#23545;&#27604;V0.1.doc" TargetMode="External"/><Relationship Id="rId4" Type="http://schemas.openxmlformats.org/officeDocument/2006/relationships/image" Target="../media/image2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__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916832"/>
            <a:ext cx="8382000" cy="1800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5400" dirty="0" smtClean="0">
                <a:latin typeface="微软雅黑" pitchFamily="34" charset="-122"/>
                <a:ea typeface="微软雅黑" pitchFamily="34" charset="-122"/>
              </a:rPr>
              <a:t>[</a:t>
            </a:r>
            <a:r>
              <a:rPr lang="zh-CN" altLang="en-US" sz="5400" dirty="0" smtClean="0">
                <a:latin typeface="微软雅黑" pitchFamily="34" charset="-122"/>
                <a:ea typeface="微软雅黑" pitchFamily="34" charset="-122"/>
              </a:rPr>
              <a:t>共享平台</a:t>
            </a:r>
            <a:r>
              <a:rPr lang="en-US" altLang="zh-CN" sz="5400" dirty="0" smtClean="0">
                <a:latin typeface="微软雅黑" pitchFamily="34" charset="-122"/>
                <a:ea typeface="微软雅黑" pitchFamily="34" charset="-122"/>
              </a:rPr>
              <a:t>]</a:t>
            </a:r>
            <a:br>
              <a:rPr lang="en-US" altLang="zh-CN" sz="5400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5400" dirty="0" smtClean="0">
                <a:latin typeface="微软雅黑" pitchFamily="34" charset="-122"/>
                <a:ea typeface="微软雅黑" pitchFamily="34" charset="-122"/>
              </a:rPr>
              <a:t>移动</a:t>
            </a:r>
            <a:r>
              <a:rPr lang="en-US" altLang="zh-CN" sz="5400" dirty="0">
                <a:latin typeface="微软雅黑" pitchFamily="34" charset="-122"/>
                <a:ea typeface="微软雅黑" pitchFamily="34" charset="-122"/>
              </a:rPr>
              <a:t>IM</a:t>
            </a:r>
            <a:r>
              <a:rPr lang="zh-CN" altLang="en-US" sz="5400" dirty="0">
                <a:latin typeface="微软雅黑" pitchFamily="34" charset="-122"/>
                <a:ea typeface="微软雅黑" pitchFamily="34" charset="-122"/>
              </a:rPr>
              <a:t>服务设计</a:t>
            </a:r>
            <a:endParaRPr lang="en-US" altLang="zh-CN" sz="5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300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7144072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消息收发机制</a:t>
            </a: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竞品</a:t>
            </a: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)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95" y="1484784"/>
            <a:ext cx="2221607" cy="2489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484784"/>
            <a:ext cx="5097165" cy="239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47" y="3974515"/>
            <a:ext cx="4492821" cy="265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864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7288088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消息</a:t>
            </a:r>
            <a:r>
              <a:rPr lang="zh-CN" altLang="en-US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收发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机制</a:t>
            </a: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单点</a:t>
            </a: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)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692696"/>
            <a:ext cx="5112567" cy="6301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19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835696" y="152400"/>
            <a:ext cx="8568952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消息收发机制</a:t>
            </a:r>
            <a:r>
              <a:rPr lang="en-US" altLang="zh-CN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多点</a:t>
            </a: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)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764704"/>
            <a:ext cx="4311252" cy="6614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53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7288088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消息收发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机制</a:t>
            </a: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上线</a:t>
            </a: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)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833587"/>
            <a:ext cx="6358533" cy="6024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16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5991944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部署图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729327"/>
            <a:ext cx="6984776" cy="6127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5223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5991944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移动性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611560" y="1340768"/>
            <a:ext cx="7715250" cy="464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5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zh-CN" sz="3200" dirty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2G</a:t>
            </a:r>
            <a:r>
              <a:rPr lang="zh-CN" altLang="en-US" sz="3200" dirty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、</a:t>
            </a:r>
            <a:r>
              <a:rPr lang="en-US" altLang="zh-CN" sz="3200" dirty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3G</a:t>
            </a:r>
            <a:r>
              <a:rPr lang="zh-CN" altLang="en-US" sz="3200" dirty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下仅推送消息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编号</a:t>
            </a:r>
            <a:endParaRPr lang="en-US" altLang="zh-CN" sz="3200" dirty="0" smtClean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/>
              <a:t>使用</a:t>
            </a:r>
            <a:r>
              <a:rPr lang="en-US" altLang="zh-CN" sz="3200" dirty="0" err="1" smtClean="0"/>
              <a:t>Protobuf</a:t>
            </a:r>
            <a:r>
              <a:rPr lang="zh-CN" altLang="en-US" sz="3200" dirty="0" smtClean="0"/>
              <a:t>对数据进行编解码</a:t>
            </a:r>
            <a:endParaRPr lang="en-US" altLang="zh-CN" sz="3200" dirty="0" smtClean="0"/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掉</a:t>
            </a:r>
            <a:r>
              <a:rPr lang="zh-CN" altLang="en-US" sz="3200" dirty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线后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客户端根据</a:t>
            </a:r>
            <a:r>
              <a:rPr lang="en-US" altLang="zh-CN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token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自动</a:t>
            </a:r>
            <a:r>
              <a:rPr lang="zh-CN" altLang="en-US" sz="3200" dirty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重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连</a:t>
            </a:r>
            <a:endParaRPr lang="en-US" altLang="zh-CN" sz="3200" dirty="0" smtClean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994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5991944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安全性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785813" y="1282226"/>
            <a:ext cx="7715250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5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自定义：动态交换密钥，消息传输加密</a:t>
            </a:r>
            <a:endParaRPr lang="en-US" altLang="zh-CN" sz="3200" dirty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或者使用标准</a:t>
            </a:r>
            <a:r>
              <a:rPr lang="en-US" altLang="zh-CN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TLS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传输消息</a:t>
            </a:r>
            <a:endParaRPr lang="en-US" altLang="zh-CN" sz="3200" dirty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服务端数据库敏感字段加密</a:t>
            </a:r>
            <a:endParaRPr lang="zh-CN" altLang="en-US" sz="3200" dirty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054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5991944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接入优化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634" y="119113"/>
            <a:ext cx="4119736" cy="6685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34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7467600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附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：</a:t>
            </a: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IM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业务层协议选择（对比）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303824"/>
              </p:ext>
            </p:extLst>
          </p:nvPr>
        </p:nvGraphicFramePr>
        <p:xfrm>
          <a:off x="279884" y="1556792"/>
          <a:ext cx="8784975" cy="3392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72"/>
                <a:gridCol w="864096"/>
                <a:gridCol w="1800200"/>
                <a:gridCol w="1224136"/>
                <a:gridCol w="2016224"/>
                <a:gridCol w="1684547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协议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简介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优点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交换格式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缺点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典型案例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708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XMPP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基于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XML</a:t>
                      </a: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的消息协议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开放标准，大量开源实现，广泛使用，可扩展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XML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流量较大，交互复杂，</a:t>
                      </a:r>
                      <a:endParaRPr lang="en-US" altLang="zh-CN" sz="11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不可靠，移动终端优化不足，多端下消息不连贯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itchFamily="34" charset="-122"/>
                          <a:ea typeface="微软雅黑" pitchFamily="34" charset="-122"/>
                        </a:rPr>
                        <a:t>Whatsapp</a:t>
                      </a:r>
                      <a:endParaRPr lang="en-US" altLang="zh-CN" sz="11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en-US" altLang="zh-CN" sz="1100" dirty="0" err="1" smtClean="0">
                          <a:latin typeface="微软雅黑" pitchFamily="34" charset="-122"/>
                          <a:ea typeface="微软雅黑" pitchFamily="34" charset="-122"/>
                        </a:rPr>
                        <a:t>Gtalk</a:t>
                      </a:r>
                      <a:endParaRPr lang="en-US" altLang="zh-CN" sz="11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环信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708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SIMPLE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基于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sip</a:t>
                      </a: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的消息协议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已有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SIP</a:t>
                      </a:r>
                      <a:r>
                        <a:rPr lang="en-US" altLang="zh-CN" sz="1100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 </a:t>
                      </a:r>
                      <a:r>
                        <a:rPr lang="en-US" altLang="zh-CN" sz="1100" baseline="0" dirty="0" err="1" smtClean="0">
                          <a:latin typeface="微软雅黑" pitchFamily="34" charset="-122"/>
                          <a:ea typeface="微软雅黑" pitchFamily="34" charset="-122"/>
                        </a:rPr>
                        <a:t>voip</a:t>
                      </a:r>
                      <a:r>
                        <a:rPr lang="zh-CN" altLang="en-US" sz="1100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服务基础上，支持短信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类似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html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流量较大，交互复杂，不可靠，扩展比较复杂，对移动终端优化不足，多端下消息不连贯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飞信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70883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MQTT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IBM</a:t>
                      </a: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开发的一个即时通讯协议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多平台，协议简洁、小巧、可扩展性强、省流量、省电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二进制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不够成熟、实现较复杂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没有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Social, </a:t>
                      </a: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要自己实现好友，群组等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IBM</a:t>
                      </a: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，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Facebook </a:t>
                      </a:r>
                      <a:r>
                        <a:rPr lang="en-US" altLang="zh-CN" sz="1100" dirty="0" err="1" smtClean="0">
                          <a:latin typeface="微软雅黑" pitchFamily="34" charset="-122"/>
                          <a:ea typeface="微软雅黑" pitchFamily="34" charset="-122"/>
                        </a:rPr>
                        <a:t>Messagen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,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</a:tr>
              <a:tr h="70883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latin typeface="微软雅黑" pitchFamily="34" charset="-122"/>
                          <a:ea typeface="微软雅黑" pitchFamily="34" charset="-122"/>
                        </a:rPr>
                        <a:t>私有协议</a:t>
                      </a:r>
                      <a:endParaRPr lang="zh-CN" altLang="en-US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itchFamily="34" charset="-122"/>
                          <a:ea typeface="微软雅黑" pitchFamily="34" charset="-122"/>
                        </a:rPr>
                        <a:t>Notify+pull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(Sync)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最小增量传输，</a:t>
                      </a:r>
                      <a:endParaRPr lang="en-US" altLang="zh-CN" sz="11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多端消息连贯，</a:t>
                      </a:r>
                      <a:endParaRPr lang="en-US" altLang="zh-CN" sz="11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有序可靠到达</a:t>
                      </a:r>
                      <a:endParaRPr lang="en-US" altLang="zh-CN" sz="11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 err="1" smtClean="0">
                          <a:latin typeface="微软雅黑" pitchFamily="34" charset="-122"/>
                          <a:ea typeface="微软雅黑" pitchFamily="34" charset="-122"/>
                        </a:rPr>
                        <a:t>Protobuf</a:t>
                      </a: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等</a:t>
                      </a:r>
                      <a:endParaRPr lang="en-US" altLang="zh-CN" sz="11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工作量较大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微信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(ActiveSync)</a:t>
                      </a:r>
                    </a:p>
                    <a:p>
                      <a:pPr algn="ctr"/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QQ</a:t>
                      </a: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（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Sync</a:t>
                      </a:r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  <a:endParaRPr lang="en-US" altLang="zh-CN" sz="11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陌陌（</a:t>
                      </a:r>
                      <a:r>
                        <a:rPr lang="en-US" altLang="zh-CN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Sync)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18831"/>
              </p:ext>
            </p:extLst>
          </p:nvPr>
        </p:nvGraphicFramePr>
        <p:xfrm>
          <a:off x="467544" y="544522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7" name="文档" showAsIcon="1" r:id="rId3" imgW="914400" imgH="828720" progId="Word.Document.12">
                  <p:embed/>
                </p:oleObj>
              </mc:Choice>
              <mc:Fallback>
                <p:oleObj name="文档" showAsIcon="1" r:id="rId3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7544" y="544522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6644892"/>
              </p:ext>
            </p:extLst>
          </p:nvPr>
        </p:nvGraphicFramePr>
        <p:xfrm>
          <a:off x="1979712" y="544522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8" name="Document" showAsIcon="1" r:id="rId5" imgW="914400" imgH="828720" progId="Word.Document.8">
                  <p:link updateAutomatic="1"/>
                </p:oleObj>
              </mc:Choice>
              <mc:Fallback>
                <p:oleObj name="Document" showAsIcon="1" r:id="rId5" imgW="914400" imgH="828720" progId="Word.Document.8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9712" y="544522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752020"/>
              </p:ext>
            </p:extLst>
          </p:nvPr>
        </p:nvGraphicFramePr>
        <p:xfrm>
          <a:off x="3275856" y="544522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9" name="文档" showAsIcon="1" r:id="rId7" imgW="914400" imgH="828720" progId="Word.Document.12">
                  <p:embed/>
                </p:oleObj>
              </mc:Choice>
              <mc:Fallback>
                <p:oleObj name="文档" showAsIcon="1" r:id="rId7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75856" y="544522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709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5991944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附：</a:t>
            </a: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IM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数据包格式选择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990851"/>
              </p:ext>
            </p:extLst>
          </p:nvPr>
        </p:nvGraphicFramePr>
        <p:xfrm>
          <a:off x="755577" y="1628798"/>
          <a:ext cx="7704855" cy="4096456"/>
        </p:xfrm>
        <a:graphic>
          <a:graphicData uri="http://schemas.openxmlformats.org/drawingml/2006/table">
            <a:tbl>
              <a:tblPr firstRow="1" firstCol="1" bandRow="1"/>
              <a:tblGrid>
                <a:gridCol w="2478170"/>
                <a:gridCol w="1441844"/>
                <a:gridCol w="1441844"/>
                <a:gridCol w="2342997"/>
              </a:tblGrid>
              <a:tr h="512057">
                <a:tc>
                  <a:txBody>
                    <a:bodyPr/>
                    <a:lstStyle/>
                    <a:p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XML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JSON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 err="1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ProtoBuf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</a:tr>
              <a:tr h="5120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数据结构支持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复杂结构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简单结构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较复杂结构</a:t>
                      </a:r>
                      <a:endParaRPr lang="zh-CN" sz="16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</a:tr>
              <a:tr h="5120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数据保存方式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文本</a:t>
                      </a:r>
                      <a:endParaRPr lang="zh-CN" sz="16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文本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二进制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</a:tr>
              <a:tr h="5120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数据保存大小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大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一般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小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</a:tr>
              <a:tr h="5120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解析效率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慢</a:t>
                      </a:r>
                      <a:endParaRPr lang="zh-CN" sz="16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一般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快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</a:tr>
              <a:tr h="5120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语言支持程度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非常多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多</a:t>
                      </a:r>
                      <a:endParaRPr lang="zh-CN" sz="16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C++/Java/Python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D5E2"/>
                    </a:solidFill>
                  </a:tcPr>
                </a:tc>
              </a:tr>
              <a:tr h="51205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b="1" kern="0" dirty="0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开发难度？繁琐？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繁琐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简单</a:t>
                      </a:r>
                      <a:endParaRPr lang="zh-CN" sz="1600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600" kern="0" dirty="0"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简单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</a:tr>
              <a:tr h="51205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zh-CN" altLang="en-US" sz="1600" b="1" kern="0" dirty="0" smtClean="0"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宋体"/>
                        </a:rPr>
                        <a:t>人工可读性</a:t>
                      </a:r>
                      <a:endParaRPr lang="zh-CN" sz="1600" b="1" kern="0" dirty="0">
                        <a:solidFill>
                          <a:srgbClr val="FFFFFF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ACC6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好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好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" pitchFamily="34" charset="-122"/>
                          <a:ea typeface="微软雅黑" pitchFamily="34" charset="-122"/>
                          <a:cs typeface="Times New Roman"/>
                        </a:rPr>
                        <a:t>差</a:t>
                      </a:r>
                      <a:endParaRPr lang="zh-CN" sz="1600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AF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4504" y="5875531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对协议的选择：</a:t>
            </a:r>
            <a:r>
              <a:rPr lang="zh-CN" altLang="en-US" b="1" dirty="0" smtClean="0">
                <a:solidFill>
                  <a:srgbClr val="FF0000"/>
                </a:solidFill>
              </a:rPr>
              <a:t>新的</a:t>
            </a:r>
            <a:r>
              <a:rPr lang="en-US" altLang="zh-CN" b="1" dirty="0" smtClean="0">
                <a:solidFill>
                  <a:srgbClr val="FF0000"/>
                </a:solidFill>
              </a:rPr>
              <a:t>IM</a:t>
            </a:r>
            <a:r>
              <a:rPr lang="zh-CN" altLang="en-US" b="1" dirty="0" smtClean="0">
                <a:solidFill>
                  <a:srgbClr val="FF0000"/>
                </a:solidFill>
              </a:rPr>
              <a:t>计划采用私有协议，</a:t>
            </a:r>
            <a:r>
              <a:rPr lang="zh-CN" altLang="en-US" b="1" dirty="0" smtClean="0"/>
              <a:t>通过</a:t>
            </a:r>
            <a:r>
              <a:rPr lang="en-US" altLang="zh-CN" b="1" dirty="0" err="1" smtClean="0"/>
              <a:t>Notify+Sync</a:t>
            </a:r>
            <a:r>
              <a:rPr lang="zh-CN" altLang="en-US" b="1" dirty="0" smtClean="0"/>
              <a:t>实现消息的可靠和完整，封包采用</a:t>
            </a:r>
            <a:r>
              <a:rPr lang="en-US" altLang="zh-CN" b="1" dirty="0" err="1" smtClean="0"/>
              <a:t>Protobuf</a:t>
            </a:r>
            <a:r>
              <a:rPr lang="zh-CN" altLang="en-US" dirty="0"/>
              <a:t>。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3164729"/>
              </p:ext>
            </p:extLst>
          </p:nvPr>
        </p:nvGraphicFramePr>
        <p:xfrm>
          <a:off x="3773428" y="764704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name="文档" showAsIcon="1" r:id="rId3" imgW="914400" imgH="828720" progId="Word.Document.12">
                  <p:embed/>
                </p:oleObj>
              </mc:Choice>
              <mc:Fallback>
                <p:oleObj name="文档" showAsIcon="1" r:id="rId3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73428" y="764704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368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1295400" cy="704850"/>
          </a:xfrm>
          <a:prstGeom prst="rect">
            <a:avLst/>
          </a:prstGeom>
        </p:spPr>
        <p:txBody>
          <a:bodyPr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目录</a:t>
            </a:r>
          </a:p>
        </p:txBody>
      </p:sp>
      <p:sp>
        <p:nvSpPr>
          <p:cNvPr id="14339" name="Content Placeholder 2"/>
          <p:cNvSpPr txBox="1">
            <a:spLocks/>
          </p:cNvSpPr>
          <p:nvPr/>
        </p:nvSpPr>
        <p:spPr bwMode="auto">
          <a:xfrm>
            <a:off x="107504" y="1282226"/>
            <a:ext cx="9036495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5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概念定义</a:t>
            </a:r>
            <a:endParaRPr lang="en-US" altLang="zh-CN" sz="3200" dirty="0" smtClean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主要组件图</a:t>
            </a:r>
            <a:endParaRPr lang="en-US" altLang="zh-CN" sz="3200" dirty="0" smtClean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主要组件类图</a:t>
            </a:r>
            <a:endParaRPr lang="en-US" altLang="zh-CN" sz="3200" dirty="0" smtClean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消息状态图</a:t>
            </a:r>
            <a:endParaRPr lang="en-US" altLang="zh-CN" sz="3200" dirty="0" smtClean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主要时序图</a:t>
            </a:r>
            <a:endParaRPr lang="en-US" altLang="zh-CN" sz="3200" dirty="0" smtClean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消息收发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机制</a:t>
            </a:r>
            <a:endParaRPr lang="en-US" altLang="zh-CN" sz="3200" dirty="0" smtClean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部署图</a:t>
            </a:r>
            <a:endParaRPr lang="en-US" altLang="zh-CN" sz="3200" dirty="0" smtClean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移动性</a:t>
            </a:r>
            <a:r>
              <a:rPr lang="en-US" altLang="zh-CN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/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安全性</a:t>
            </a:r>
            <a:r>
              <a:rPr lang="en-US" altLang="zh-CN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/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接入优化</a:t>
            </a:r>
            <a:endParaRPr lang="en-US" altLang="zh-CN" sz="3200" dirty="0" smtClean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附：协议选型，数据交换格式，参考资料</a:t>
            </a:r>
            <a:endParaRPr lang="en-US" altLang="zh-CN" sz="3200" dirty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endParaRPr lang="zh-CN" altLang="en-US" sz="3200" dirty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632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5991944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附： </a:t>
            </a: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IM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传输协议选择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4747" y="1181595"/>
            <a:ext cx="77152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5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1066800" indent="-5143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zh-CN" sz="2000" b="1" dirty="0" smtClean="0">
                <a:latin typeface="黑体" pitchFamily="49" charset="-122"/>
                <a:ea typeface="黑体" pitchFamily="49" charset="-122"/>
                <a:cs typeface="华文中宋" pitchFamily="2" charset="-122"/>
              </a:rPr>
              <a:t>TCP/UDP</a:t>
            </a: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TCP 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面向连接，可靠的，流式，有序的、</a:t>
            </a:r>
            <a:r>
              <a:rPr lang="zh-CN" altLang="en-US" sz="1600" b="1" dirty="0"/>
              <a:t>系统资源</a:t>
            </a:r>
            <a:r>
              <a:rPr lang="zh-CN" altLang="en-US" sz="1600" b="1" dirty="0" smtClean="0"/>
              <a:t>占用较多</a:t>
            </a: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UDP 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无连接、不可靠、数据报、无序的、</a:t>
            </a:r>
            <a:r>
              <a:rPr lang="zh-CN" altLang="en-US" sz="1600" b="1" dirty="0" smtClean="0"/>
              <a:t>对系统资源占用少</a:t>
            </a: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当今内存和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CPU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提升很多，单台服务器容易支持几十万，上百万连接</a:t>
            </a: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TCP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报文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头比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UDP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至少多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12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字节</a:t>
            </a: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在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GPRS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网络中， 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TCP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传输存在一定的延时，大概是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1600MS</a:t>
            </a: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UDP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由于自身特点，以及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GPRS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网络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UDP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端口资源的有限性，在一段时间没有数据流量后，端口容易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改变。具体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的原因就是移动网关从中作了中转，需要隔一定时间给主机发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UDP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包来维持这个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IP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和端口号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,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这样主机就能主动给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GPRS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发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UDP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包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了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(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据分析，这个间隔时间往往小于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1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分钟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)</a:t>
            </a: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微信：使用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TCP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，微信会根据区域不同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，心跳包间隔有所不同（大部分是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300s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一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次），原因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是运营商移动网关会释放</a:t>
            </a:r>
            <a:r>
              <a:rPr lang="en-US" altLang="zh-CN" sz="1600" dirty="0" err="1">
                <a:ea typeface="黑体" pitchFamily="49" charset="-122"/>
                <a:cs typeface="华文中宋" pitchFamily="2" charset="-122"/>
              </a:rPr>
              <a:t>tcp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端口，</a:t>
            </a:r>
            <a:r>
              <a:rPr lang="en-US" altLang="zh-CN" sz="1600" dirty="0" err="1">
                <a:ea typeface="黑体" pitchFamily="49" charset="-122"/>
                <a:cs typeface="华文中宋" pitchFamily="2" charset="-122"/>
              </a:rPr>
              <a:t>tcp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协议一般是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10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几分钟会换掉，</a:t>
            </a:r>
            <a:r>
              <a:rPr lang="en-US" altLang="zh-CN" sz="1600" dirty="0" err="1">
                <a:ea typeface="黑体" pitchFamily="49" charset="-122"/>
                <a:cs typeface="华文中宋" pitchFamily="2" charset="-122"/>
              </a:rPr>
              <a:t>udp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端口资源更加紧缺，最好一分钟内一个心跳包，否则很容易断开，服务器也就不能推送信息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了</a:t>
            </a: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目前主流的移动端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IM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（微信，</a:t>
            </a:r>
            <a:r>
              <a:rPr lang="en-US" altLang="zh-CN" sz="1600" dirty="0" err="1" smtClean="0">
                <a:ea typeface="黑体" pitchFamily="49" charset="-122"/>
                <a:cs typeface="华文中宋" pitchFamily="2" charset="-122"/>
              </a:rPr>
              <a:t>whatsapp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，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米聊，陌陌，环信等）聊天消息业务基本都是使用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TCP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传输协议</a:t>
            </a: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endParaRPr lang="en-US" altLang="zh-CN" sz="1600" dirty="0">
              <a:ea typeface="黑体" pitchFamily="49" charset="-122"/>
              <a:cs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423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5991944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附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：</a:t>
            </a: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IM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传输协议选择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14747" y="1181595"/>
            <a:ext cx="77152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5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1066800" indent="-5143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pitchFamily="2" charset="2"/>
              <a:buChar char="§"/>
            </a:pPr>
            <a:r>
              <a:rPr lang="en-US" altLang="zh-CN" sz="2000" b="1" dirty="0" smtClean="0">
                <a:latin typeface="黑体" pitchFamily="49" charset="-122"/>
                <a:ea typeface="黑体" pitchFamily="49" charset="-122"/>
                <a:cs typeface="华文中宋" pitchFamily="2" charset="-122"/>
              </a:rPr>
              <a:t>HTTP/TCP</a:t>
            </a: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TCP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是传输通讯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协议，定义的是数据传输和连接方式的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规范</a:t>
            </a: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HTTP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是基于请求与响应模式的、无状态的应用层协议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，它定义了传输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数据的内容的规范</a:t>
            </a:r>
            <a:endParaRPr lang="en-US" altLang="zh-CN" sz="1600" dirty="0">
              <a:ea typeface="黑体" pitchFamily="49" charset="-122"/>
              <a:cs typeface="华文中宋" pitchFamily="2" charset="-122"/>
            </a:endParaRPr>
          </a:p>
          <a:p>
            <a:pPr lvl="2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 smtClean="0"/>
              <a:t>HTTP/1.1 </a:t>
            </a:r>
            <a:r>
              <a:rPr lang="zh-CN" altLang="en-US" sz="1600" dirty="0" smtClean="0"/>
              <a:t>采用了持续连接机制（</a:t>
            </a:r>
            <a:r>
              <a:rPr lang="en-US" altLang="zh-CN" sz="1600" dirty="0" smtClean="0"/>
              <a:t>RFC2068)</a:t>
            </a:r>
          </a:p>
          <a:p>
            <a:pPr lvl="2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/>
              <a:t>HTTP</a:t>
            </a:r>
            <a:r>
              <a:rPr lang="zh-CN" altLang="en-US" sz="1600" dirty="0"/>
              <a:t>支持重用已存在的持久连接，从而有更好的</a:t>
            </a:r>
            <a:r>
              <a:rPr lang="en-US" altLang="zh-CN" sz="1600" dirty="0"/>
              <a:t>TCP</a:t>
            </a:r>
            <a:r>
              <a:rPr lang="zh-CN" altLang="en-US" sz="1600" dirty="0"/>
              <a:t>表现</a:t>
            </a:r>
            <a:r>
              <a:rPr lang="en-US" altLang="zh-CN" sz="1600" dirty="0"/>
              <a:t>(RFC2068)</a:t>
            </a:r>
          </a:p>
          <a:p>
            <a:pPr lvl="2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/>
              <a:t>HTTP</a:t>
            </a:r>
            <a:r>
              <a:rPr lang="zh-CN" altLang="en-US" sz="1600" dirty="0"/>
              <a:t>流水线的支持使得从同一个服务器上请求多个文件更快</a:t>
            </a:r>
            <a:r>
              <a:rPr lang="en-US" altLang="zh-CN" sz="1600" dirty="0"/>
              <a:t>(RFC2068)</a:t>
            </a:r>
          </a:p>
          <a:p>
            <a:pPr lvl="2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 smtClean="0"/>
              <a:t>HTTP/1.1</a:t>
            </a:r>
            <a:r>
              <a:rPr lang="zh-CN" altLang="en-US" sz="1600" dirty="0" smtClean="0"/>
              <a:t>后支持支持断点续传（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RFC2616 range)</a:t>
            </a:r>
          </a:p>
          <a:p>
            <a:pPr lvl="2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 smtClean="0"/>
              <a:t>HTTP</a:t>
            </a:r>
            <a:r>
              <a:rPr lang="zh-CN" altLang="en-US" sz="1600" dirty="0" smtClean="0"/>
              <a:t>文件</a:t>
            </a:r>
            <a:r>
              <a:rPr lang="zh-CN" altLang="en-US" sz="1600" dirty="0"/>
              <a:t>上</a:t>
            </a:r>
            <a:r>
              <a:rPr lang="zh-CN" altLang="en-US" sz="1600" dirty="0" smtClean="0"/>
              <a:t>传的功能（</a:t>
            </a:r>
            <a:r>
              <a:rPr lang="en-US" altLang="zh-CN" sz="1600" dirty="0"/>
              <a:t> RFC1867 multipart/form-data boundary</a:t>
            </a:r>
            <a:r>
              <a:rPr lang="en-US" altLang="zh-CN" sz="1600" dirty="0" smtClean="0"/>
              <a:t>)</a:t>
            </a:r>
          </a:p>
          <a:p>
            <a:pPr lvl="2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 smtClean="0"/>
              <a:t>HTTP</a:t>
            </a:r>
            <a:r>
              <a:rPr lang="zh-CN" altLang="en-US" sz="1600" dirty="0" smtClean="0"/>
              <a:t>自动</a:t>
            </a:r>
            <a:r>
              <a:rPr lang="zh-CN" altLang="en-US" sz="1600" dirty="0"/>
              <a:t>的压缩机制使得传输的数据更</a:t>
            </a:r>
            <a:r>
              <a:rPr lang="zh-CN" altLang="en-US" sz="1600" dirty="0" smtClean="0"/>
              <a:t>少（</a:t>
            </a:r>
            <a:r>
              <a:rPr lang="en-US" altLang="zh-CN" sz="1600" dirty="0" smtClean="0"/>
              <a:t>RFC1952, </a:t>
            </a:r>
            <a:r>
              <a:rPr lang="en-US" altLang="zh-CN" sz="1600" dirty="0" err="1" smtClean="0"/>
              <a:t>gzip</a:t>
            </a:r>
            <a:r>
              <a:rPr lang="en-US" altLang="zh-CN" sz="1600" dirty="0" smtClean="0"/>
              <a:t>)</a:t>
            </a: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搭建</a:t>
            </a:r>
            <a:r>
              <a:rPr lang="en-US" altLang="zh-CN" sz="1600" dirty="0" err="1" smtClean="0">
                <a:ea typeface="黑体" pitchFamily="49" charset="-122"/>
                <a:cs typeface="华文中宋" pitchFamily="2" charset="-122"/>
              </a:rPr>
              <a:t>web+cache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+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存储实现文件上传和下载，技术和架构非常成熟。</a:t>
            </a: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TCP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核⼼的⻓连接只⽤于传输轻量的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实时数据</a:t>
            </a: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考虑开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新的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TCP/http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连接传输文件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/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图片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/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语音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/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视频等</a:t>
            </a:r>
            <a:endParaRPr lang="en-US" altLang="zh-CN" sz="1600" dirty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考虑开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新的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HTTP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连接实现其它非消息业务</a:t>
            </a:r>
            <a:endParaRPr lang="en-US" altLang="zh-CN" sz="1600" dirty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针对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2G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，</a:t>
            </a:r>
            <a:r>
              <a:rPr lang="en-US" altLang="zh-CN" sz="1600" dirty="0" smtClean="0">
                <a:ea typeface="黑体" pitchFamily="49" charset="-122"/>
                <a:cs typeface="华文中宋" pitchFamily="2" charset="-122"/>
              </a:rPr>
              <a:t>3G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，</a:t>
            </a:r>
            <a:r>
              <a:rPr lang="en-US" altLang="zh-CN" sz="1600" dirty="0" err="1" smtClean="0">
                <a:ea typeface="黑体" pitchFamily="49" charset="-122"/>
                <a:cs typeface="华文中宋" pitchFamily="2" charset="-122"/>
              </a:rPr>
              <a:t>wifi</a:t>
            </a:r>
            <a:r>
              <a:rPr lang="zh-CN" altLang="en-US" sz="1600" dirty="0" smtClean="0">
                <a:ea typeface="黑体" pitchFamily="49" charset="-122"/>
                <a:cs typeface="华文中宋" pitchFamily="2" charset="-122"/>
              </a:rPr>
              <a:t>网络可能采用不同策略</a:t>
            </a: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endParaRPr lang="en-US" altLang="zh-CN" sz="1600" dirty="0" smtClean="0"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新的</a:t>
            </a:r>
            <a:r>
              <a:rPr lang="en-US" altLang="zh-CN" sz="1600" dirty="0">
                <a:ea typeface="黑体" pitchFamily="49" charset="-122"/>
                <a:cs typeface="华文中宋" pitchFamily="2" charset="-122"/>
              </a:rPr>
              <a:t>IM</a:t>
            </a:r>
            <a:r>
              <a:rPr lang="zh-CN" altLang="en-US" sz="1600" dirty="0">
                <a:ea typeface="黑体" pitchFamily="49" charset="-122"/>
                <a:cs typeface="华文中宋" pitchFamily="2" charset="-122"/>
              </a:rPr>
              <a:t>：</a:t>
            </a:r>
            <a:r>
              <a:rPr lang="zh-CN" altLang="en-US" sz="1600" b="1" dirty="0">
                <a:solidFill>
                  <a:srgbClr val="FF0000"/>
                </a:solidFill>
                <a:ea typeface="黑体" pitchFamily="49" charset="-122"/>
                <a:cs typeface="华文中宋" pitchFamily="2" charset="-122"/>
              </a:rPr>
              <a:t>消息传输协议采用</a:t>
            </a:r>
            <a:r>
              <a:rPr lang="en-US" altLang="zh-CN" sz="1600" b="1" dirty="0">
                <a:solidFill>
                  <a:srgbClr val="FF0000"/>
                </a:solidFill>
                <a:ea typeface="黑体" pitchFamily="49" charset="-122"/>
                <a:cs typeface="华文中宋" pitchFamily="2" charset="-122"/>
              </a:rPr>
              <a:t>TCP</a:t>
            </a:r>
            <a:r>
              <a:rPr lang="zh-CN" altLang="en-US" sz="1600" b="1" dirty="0">
                <a:solidFill>
                  <a:srgbClr val="FF0000"/>
                </a:solidFill>
                <a:ea typeface="黑体" pitchFamily="49" charset="-122"/>
                <a:cs typeface="华文中宋" pitchFamily="2" charset="-122"/>
              </a:rPr>
              <a:t>长</a:t>
            </a:r>
            <a:r>
              <a:rPr lang="zh-CN" altLang="en-US" sz="1600" b="1" dirty="0" smtClean="0">
                <a:solidFill>
                  <a:srgbClr val="FF0000"/>
                </a:solidFill>
                <a:ea typeface="黑体" pitchFamily="49" charset="-122"/>
                <a:cs typeface="华文中宋" pitchFamily="2" charset="-122"/>
              </a:rPr>
              <a:t>连接，文件采用</a:t>
            </a:r>
            <a:r>
              <a:rPr lang="en-US" altLang="zh-CN" sz="1600" b="1" dirty="0" smtClean="0">
                <a:solidFill>
                  <a:srgbClr val="FF0000"/>
                </a:solidFill>
                <a:ea typeface="黑体" pitchFamily="49" charset="-122"/>
                <a:cs typeface="华文中宋" pitchFamily="2" charset="-122"/>
              </a:rPr>
              <a:t>HTTP</a:t>
            </a:r>
            <a:r>
              <a:rPr lang="zh-CN" altLang="en-US" sz="1600" b="1" dirty="0" smtClean="0">
                <a:solidFill>
                  <a:srgbClr val="FF0000"/>
                </a:solidFill>
                <a:ea typeface="黑体" pitchFamily="49" charset="-122"/>
                <a:cs typeface="华文中宋" pitchFamily="2" charset="-122"/>
              </a:rPr>
              <a:t>协议</a:t>
            </a:r>
            <a:r>
              <a:rPr lang="zh-CN" altLang="en-US" sz="1600" b="1" dirty="0">
                <a:solidFill>
                  <a:srgbClr val="FF0000"/>
                </a:solidFill>
                <a:ea typeface="黑体" pitchFamily="49" charset="-122"/>
                <a:cs typeface="华文中宋" pitchFamily="2" charset="-122"/>
              </a:rPr>
              <a:t>。</a:t>
            </a:r>
            <a:endParaRPr lang="en-US" altLang="zh-CN" sz="1600" b="1" dirty="0">
              <a:solidFill>
                <a:srgbClr val="FF0000"/>
              </a:solidFill>
              <a:ea typeface="黑体" pitchFamily="49" charset="-122"/>
              <a:cs typeface="华文中宋" pitchFamily="2" charset="-122"/>
            </a:endParaRPr>
          </a:p>
          <a:p>
            <a:pPr lvl="1" eaLnBrk="1" hangingPunct="1">
              <a:spcBef>
                <a:spcPct val="20000"/>
              </a:spcBef>
              <a:buFont typeface="Arial" pitchFamily="34" charset="0"/>
              <a:buChar char="•"/>
            </a:pPr>
            <a:endParaRPr lang="en-US" altLang="zh-CN" sz="1600" dirty="0">
              <a:ea typeface="黑体" pitchFamily="49" charset="-122"/>
              <a:cs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658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5991944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附：参考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文档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-1" y="1227611"/>
            <a:ext cx="9143999" cy="563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5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2800" dirty="0" smtClean="0"/>
              <a:t>微</a:t>
            </a:r>
            <a:r>
              <a:rPr lang="zh-CN" altLang="en-US" sz="2800" dirty="0"/>
              <a:t>信技术总监解读微信架构的</a:t>
            </a:r>
            <a:r>
              <a:rPr lang="zh-CN" altLang="en-US" sz="2800" dirty="0" smtClean="0"/>
              <a:t>秘密</a:t>
            </a:r>
            <a:endParaRPr lang="en-US" altLang="zh-CN" sz="2800" dirty="0" smtClean="0"/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2800" dirty="0"/>
              <a:t>手机</a:t>
            </a:r>
            <a:r>
              <a:rPr lang="en-US" altLang="zh-CN" sz="2800" dirty="0"/>
              <a:t>QQ</a:t>
            </a:r>
            <a:r>
              <a:rPr lang="zh-CN" altLang="en-US" sz="2800" dirty="0"/>
              <a:t>的移动化实践之路</a:t>
            </a:r>
            <a:endParaRPr lang="en-US" altLang="zh-CN" sz="2800" dirty="0" smtClean="0"/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zh-CN" sz="2800" dirty="0" smtClean="0"/>
              <a:t>QQ </a:t>
            </a:r>
            <a:r>
              <a:rPr lang="en-US" altLang="zh-CN" sz="2800" dirty="0"/>
              <a:t>IM</a:t>
            </a:r>
            <a:r>
              <a:rPr lang="zh-CN" altLang="en-US" sz="2800" dirty="0"/>
              <a:t>后台架构的演化与启示</a:t>
            </a:r>
            <a:r>
              <a:rPr lang="en-US" altLang="zh-CN" sz="2800" dirty="0"/>
              <a:t>(</a:t>
            </a:r>
            <a:r>
              <a:rPr lang="zh-CN" altLang="en-US" sz="2800" dirty="0"/>
              <a:t>二</a:t>
            </a:r>
            <a:r>
              <a:rPr lang="en-US" altLang="zh-CN" sz="2800" dirty="0"/>
              <a:t>)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2800" dirty="0" smtClean="0"/>
              <a:t>陌陌即时通讯架构</a:t>
            </a:r>
            <a:endParaRPr lang="en-US" altLang="zh-CN" sz="2800" dirty="0" smtClean="0"/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2800" dirty="0"/>
              <a:t>环信支持千万并发即时通讯的技术</a:t>
            </a:r>
            <a:r>
              <a:rPr lang="zh-CN" altLang="en-US" sz="2800" dirty="0" smtClean="0"/>
              <a:t>要点</a:t>
            </a:r>
            <a:endParaRPr lang="en-US" altLang="zh-CN" sz="2800" dirty="0" smtClean="0"/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2800" dirty="0"/>
              <a:t>融云基于</a:t>
            </a:r>
            <a:r>
              <a:rPr lang="en-US" altLang="zh-CN" sz="2800" dirty="0" err="1"/>
              <a:t>IaaS</a:t>
            </a:r>
            <a:r>
              <a:rPr lang="zh-CN" altLang="en-US" sz="2800" dirty="0"/>
              <a:t>的即时通讯</a:t>
            </a:r>
            <a:r>
              <a:rPr lang="en-US" altLang="zh-CN" sz="2800" dirty="0" err="1"/>
              <a:t>PaaS</a:t>
            </a:r>
            <a:r>
              <a:rPr lang="zh-CN" altLang="en-US" sz="2800" dirty="0"/>
              <a:t>平台构建探索与</a:t>
            </a:r>
            <a:r>
              <a:rPr lang="zh-CN" altLang="en-US" sz="2800" dirty="0" smtClean="0"/>
              <a:t>实践</a:t>
            </a:r>
            <a:endParaRPr lang="en-US" altLang="zh-CN" sz="2800" dirty="0" smtClean="0"/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altLang="zh-CN" sz="2800" dirty="0"/>
              <a:t>Facebook</a:t>
            </a:r>
            <a:r>
              <a:rPr lang="zh-CN" altLang="en-US" sz="2800" dirty="0"/>
              <a:t>的聊天系统</a:t>
            </a:r>
            <a:r>
              <a:rPr lang="zh-CN" altLang="en-US" sz="2800" dirty="0" smtClean="0"/>
              <a:t>架构</a:t>
            </a:r>
            <a:endParaRPr lang="en-US" altLang="zh-CN" sz="2800" dirty="0" smtClean="0"/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2800" dirty="0"/>
              <a:t>腾讯</a:t>
            </a:r>
            <a:r>
              <a:rPr lang="en-US" altLang="zh-CN" sz="2800" dirty="0"/>
              <a:t>1.4</a:t>
            </a:r>
            <a:r>
              <a:rPr lang="zh-CN" altLang="en-US" sz="2800" dirty="0"/>
              <a:t>亿在线背后的故事</a:t>
            </a:r>
            <a:r>
              <a:rPr lang="en-US" altLang="zh-CN" sz="2800" dirty="0"/>
              <a:t>PPT</a:t>
            </a:r>
            <a:endParaRPr lang="en-US" altLang="zh-CN" sz="2800" dirty="0" smtClean="0"/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2800" dirty="0"/>
              <a:t>一秒钟法则：来自腾讯无线研发的经验</a:t>
            </a:r>
            <a:r>
              <a:rPr lang="zh-CN" altLang="en-US" sz="2800" dirty="0" smtClean="0"/>
              <a:t>分享</a:t>
            </a:r>
            <a:endParaRPr lang="en-US" altLang="zh-CN" sz="2800" dirty="0" smtClean="0"/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zh-CN" altLang="en-US" sz="2800" dirty="0"/>
              <a:t>追风移动加速：腾讯云开源项目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zh-CN" altLang="en-US" sz="3200" dirty="0"/>
              <a:t/>
            </a:r>
            <a:br>
              <a:rPr lang="zh-CN" altLang="en-US" sz="3200" dirty="0"/>
            </a:br>
            <a:endParaRPr lang="zh-CN" altLang="en-US" sz="3200" dirty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477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3543672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IM 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的概念定义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4339" name="Content Placeholder 2"/>
          <p:cNvSpPr txBox="1">
            <a:spLocks/>
          </p:cNvSpPr>
          <p:nvPr/>
        </p:nvSpPr>
        <p:spPr bwMode="auto">
          <a:xfrm>
            <a:off x="724006" y="1240815"/>
            <a:ext cx="7715250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952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  </a:t>
            </a:r>
            <a:r>
              <a:rPr lang="en-US" altLang="zh-CN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IM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是具有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收发策略控制的消息系统，实现通信对象间一对一、一对多、多对多的</a:t>
            </a:r>
            <a:r>
              <a:rPr lang="zh-CN" altLang="en-US" sz="3200" dirty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方式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即时收发消息（如文本、图片、音频、视频等</a:t>
            </a:r>
            <a:r>
              <a:rPr lang="zh-CN" altLang="en-US" sz="3200" dirty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）的功能</a:t>
            </a:r>
            <a:r>
              <a:rPr lang="zh-CN" altLang="en-US" sz="3200" dirty="0" smtClean="0">
                <a:solidFill>
                  <a:srgbClr val="335338"/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。</a:t>
            </a:r>
            <a:endParaRPr lang="en-US" altLang="zh-CN" sz="3200" dirty="0" smtClean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</a:pPr>
            <a:endParaRPr lang="en-US" altLang="zh-CN" sz="3200" dirty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</a:pPr>
            <a:endParaRPr lang="en-US" altLang="zh-CN" sz="3200" dirty="0" smtClean="0">
              <a:solidFill>
                <a:srgbClr val="335338"/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814" y="3501008"/>
            <a:ext cx="2401650" cy="2397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87607" y="5898608"/>
            <a:ext cx="13611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一对一</a:t>
            </a:r>
            <a:r>
              <a:rPr lang="en-US" altLang="zh-CN" sz="1400" dirty="0" smtClean="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(P2P)</a:t>
            </a:r>
            <a:endParaRPr lang="zh-CN" altLang="en-US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39952" y="5962797"/>
            <a:ext cx="1495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defRPr>
            </a:lvl1pPr>
          </a:lstStyle>
          <a:p>
            <a:r>
              <a:rPr lang="zh-CN" altLang="en-US" dirty="0"/>
              <a:t>多</a:t>
            </a:r>
            <a:r>
              <a:rPr lang="zh-CN" altLang="en-US" dirty="0" smtClean="0"/>
              <a:t>对多</a:t>
            </a:r>
            <a:r>
              <a:rPr lang="en-US" altLang="zh-CN" dirty="0" smtClean="0"/>
              <a:t>(N2N)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926358" y="5962797"/>
            <a:ext cx="1145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一</a:t>
            </a:r>
            <a:r>
              <a:rPr lang="zh-CN" altLang="en-US" sz="1400" dirty="0" smtClean="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对多</a:t>
            </a:r>
            <a:r>
              <a:rPr lang="en-US" altLang="zh-CN" sz="1400" dirty="0" smtClean="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  <a:cs typeface="华文中宋" pitchFamily="2" charset="-122"/>
              </a:rPr>
              <a:t>(P2N)</a:t>
            </a:r>
            <a:endParaRPr lang="zh-CN" altLang="en-US" sz="1400" dirty="0">
              <a:solidFill>
                <a:schemeClr val="accent5">
                  <a:lumMod val="50000"/>
                </a:schemeClr>
              </a:solidFill>
              <a:latin typeface="黑体" pitchFamily="49" charset="-122"/>
              <a:ea typeface="黑体" pitchFamily="49" charset="-122"/>
              <a:cs typeface="华文中宋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68" y="4427065"/>
            <a:ext cx="2350822" cy="545486"/>
          </a:xfrm>
          <a:prstGeom prst="rect">
            <a:avLst/>
          </a:prstGeom>
        </p:spPr>
      </p:pic>
      <p:pic>
        <p:nvPicPr>
          <p:cNvPr id="10241" name="Picture 1" descr="e:\91undata\mulproplus\_prpl-91u-oap-intranet2\_768696\_768696\data\received\250\_91usfP_50b4c1fc312e7b1ff7a9bea41ad55aa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645024"/>
            <a:ext cx="2770720" cy="203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7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3543672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主要组件图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072" y="691666"/>
            <a:ext cx="6491906" cy="6166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121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1676400" y="152400"/>
            <a:ext cx="5775920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主要组件类图</a:t>
            </a: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-</a:t>
            </a:r>
            <a:r>
              <a:rPr lang="en-US" altLang="zh-CN" sz="3200" b="1" kern="0" dirty="0" err="1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MessageInbox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36" y="542175"/>
            <a:ext cx="8756848" cy="6406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478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5631904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主要组件类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图</a:t>
            </a: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-</a:t>
            </a:r>
            <a:r>
              <a:rPr lang="en-US" altLang="zh-CN" sz="3200" b="1" kern="0" dirty="0" err="1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UserAgent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80" y="1556792"/>
            <a:ext cx="9222420" cy="530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72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152400"/>
            <a:ext cx="5991944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消息状态图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82643"/>
            <a:ext cx="7920880" cy="6080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694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38100"/>
            <a:ext cx="7288088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主要时序图</a:t>
            </a: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-P2P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消息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52736"/>
            <a:ext cx="6696744" cy="628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571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676400" y="38100"/>
            <a:ext cx="7288088" cy="704850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主要时序图</a:t>
            </a:r>
            <a:r>
              <a:rPr lang="en-US" altLang="zh-CN" sz="3200" b="1" kern="0" dirty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-P2P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消息</a:t>
            </a: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离线</a:t>
            </a:r>
            <a:r>
              <a:rPr lang="en-US" altLang="zh-CN" sz="3200" b="1" kern="0" dirty="0" smtClean="0">
                <a:solidFill>
                  <a:srgbClr val="FFFFFF"/>
                </a:solidFill>
                <a:latin typeface="黑体" pitchFamily="2" charset="-122"/>
                <a:ea typeface="黑体" pitchFamily="2" charset="-122"/>
              </a:rPr>
              <a:t>)</a:t>
            </a:r>
            <a:endParaRPr lang="zh-CN" altLang="en-US" sz="3200" b="1" kern="0" dirty="0">
              <a:solidFill>
                <a:srgbClr val="FFFFFF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96763"/>
            <a:ext cx="7920880" cy="626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164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ple">
  <a:themeElements>
    <a:clrScheme name="sample 3">
      <a:dk1>
        <a:srgbClr val="335338"/>
      </a:dk1>
      <a:lt1>
        <a:srgbClr val="D7E4BE"/>
      </a:lt1>
      <a:dk2>
        <a:srgbClr val="000066"/>
      </a:dk2>
      <a:lt2>
        <a:srgbClr val="B2B2B2"/>
      </a:lt2>
      <a:accent1>
        <a:srgbClr val="2F86B1"/>
      </a:accent1>
      <a:accent2>
        <a:srgbClr val="D2761A"/>
      </a:accent2>
      <a:accent3>
        <a:srgbClr val="E8EFDB"/>
      </a:accent3>
      <a:accent4>
        <a:srgbClr val="2A462E"/>
      </a:accent4>
      <a:accent5>
        <a:srgbClr val="ADC3D5"/>
      </a:accent5>
      <a:accent6>
        <a:srgbClr val="BE6A16"/>
      </a:accent6>
      <a:hlink>
        <a:srgbClr val="368463"/>
      </a:hlink>
      <a:folHlink>
        <a:srgbClr val="481ECE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mple 1">
        <a:dk1>
          <a:srgbClr val="1A3E86"/>
        </a:dk1>
        <a:lt1>
          <a:srgbClr val="C1CFDD"/>
        </a:lt1>
        <a:dk2>
          <a:srgbClr val="000000"/>
        </a:dk2>
        <a:lt2>
          <a:srgbClr val="B2B2B2"/>
        </a:lt2>
        <a:accent1>
          <a:srgbClr val="4AAAC0"/>
        </a:accent1>
        <a:accent2>
          <a:srgbClr val="6600FF"/>
        </a:accent2>
        <a:accent3>
          <a:srgbClr val="DDE4EB"/>
        </a:accent3>
        <a:accent4>
          <a:srgbClr val="143472"/>
        </a:accent4>
        <a:accent5>
          <a:srgbClr val="B1D2DC"/>
        </a:accent5>
        <a:accent6>
          <a:srgbClr val="5C00E7"/>
        </a:accent6>
        <a:hlink>
          <a:srgbClr val="0066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2B166E"/>
        </a:dk1>
        <a:lt1>
          <a:srgbClr val="AADBFC"/>
        </a:lt1>
        <a:dk2>
          <a:srgbClr val="003366"/>
        </a:dk2>
        <a:lt2>
          <a:srgbClr val="B2B2B2"/>
        </a:lt2>
        <a:accent1>
          <a:srgbClr val="19B17B"/>
        </a:accent1>
        <a:accent2>
          <a:srgbClr val="E57B1B"/>
        </a:accent2>
        <a:accent3>
          <a:srgbClr val="D2EAFD"/>
        </a:accent3>
        <a:accent4>
          <a:srgbClr val="23115D"/>
        </a:accent4>
        <a:accent5>
          <a:srgbClr val="ABD5BF"/>
        </a:accent5>
        <a:accent6>
          <a:srgbClr val="CF6F17"/>
        </a:accent6>
        <a:hlink>
          <a:srgbClr val="0066CC"/>
        </a:hlink>
        <a:folHlink>
          <a:srgbClr val="8C71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335338"/>
        </a:dk1>
        <a:lt1>
          <a:srgbClr val="D7E4BE"/>
        </a:lt1>
        <a:dk2>
          <a:srgbClr val="000066"/>
        </a:dk2>
        <a:lt2>
          <a:srgbClr val="B2B2B2"/>
        </a:lt2>
        <a:accent1>
          <a:srgbClr val="2F86B1"/>
        </a:accent1>
        <a:accent2>
          <a:srgbClr val="D2761A"/>
        </a:accent2>
        <a:accent3>
          <a:srgbClr val="E8EFDB"/>
        </a:accent3>
        <a:accent4>
          <a:srgbClr val="2A462E"/>
        </a:accent4>
        <a:accent5>
          <a:srgbClr val="ADC3D5"/>
        </a:accent5>
        <a:accent6>
          <a:srgbClr val="BE6A16"/>
        </a:accent6>
        <a:hlink>
          <a:srgbClr val="368463"/>
        </a:hlink>
        <a:folHlink>
          <a:srgbClr val="481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ample">
  <a:themeElements>
    <a:clrScheme name="sample 3">
      <a:dk1>
        <a:srgbClr val="335338"/>
      </a:dk1>
      <a:lt1>
        <a:srgbClr val="D7E4BE"/>
      </a:lt1>
      <a:dk2>
        <a:srgbClr val="000066"/>
      </a:dk2>
      <a:lt2>
        <a:srgbClr val="B2B2B2"/>
      </a:lt2>
      <a:accent1>
        <a:srgbClr val="2F86B1"/>
      </a:accent1>
      <a:accent2>
        <a:srgbClr val="D2761A"/>
      </a:accent2>
      <a:accent3>
        <a:srgbClr val="E8EFDB"/>
      </a:accent3>
      <a:accent4>
        <a:srgbClr val="2A462E"/>
      </a:accent4>
      <a:accent5>
        <a:srgbClr val="ADC3D5"/>
      </a:accent5>
      <a:accent6>
        <a:srgbClr val="BE6A16"/>
      </a:accent6>
      <a:hlink>
        <a:srgbClr val="368463"/>
      </a:hlink>
      <a:folHlink>
        <a:srgbClr val="481ECE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mple 1">
        <a:dk1>
          <a:srgbClr val="1A3E86"/>
        </a:dk1>
        <a:lt1>
          <a:srgbClr val="C1CFDD"/>
        </a:lt1>
        <a:dk2>
          <a:srgbClr val="000000"/>
        </a:dk2>
        <a:lt2>
          <a:srgbClr val="B2B2B2"/>
        </a:lt2>
        <a:accent1>
          <a:srgbClr val="4AAAC0"/>
        </a:accent1>
        <a:accent2>
          <a:srgbClr val="6600FF"/>
        </a:accent2>
        <a:accent3>
          <a:srgbClr val="DDE4EB"/>
        </a:accent3>
        <a:accent4>
          <a:srgbClr val="143472"/>
        </a:accent4>
        <a:accent5>
          <a:srgbClr val="B1D2DC"/>
        </a:accent5>
        <a:accent6>
          <a:srgbClr val="5C00E7"/>
        </a:accent6>
        <a:hlink>
          <a:srgbClr val="0066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2B166E"/>
        </a:dk1>
        <a:lt1>
          <a:srgbClr val="AADBFC"/>
        </a:lt1>
        <a:dk2>
          <a:srgbClr val="003366"/>
        </a:dk2>
        <a:lt2>
          <a:srgbClr val="B2B2B2"/>
        </a:lt2>
        <a:accent1>
          <a:srgbClr val="19B17B"/>
        </a:accent1>
        <a:accent2>
          <a:srgbClr val="E57B1B"/>
        </a:accent2>
        <a:accent3>
          <a:srgbClr val="D2EAFD"/>
        </a:accent3>
        <a:accent4>
          <a:srgbClr val="23115D"/>
        </a:accent4>
        <a:accent5>
          <a:srgbClr val="ABD5BF"/>
        </a:accent5>
        <a:accent6>
          <a:srgbClr val="CF6F17"/>
        </a:accent6>
        <a:hlink>
          <a:srgbClr val="0066CC"/>
        </a:hlink>
        <a:folHlink>
          <a:srgbClr val="8C71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335338"/>
        </a:dk1>
        <a:lt1>
          <a:srgbClr val="D7E4BE"/>
        </a:lt1>
        <a:dk2>
          <a:srgbClr val="000066"/>
        </a:dk2>
        <a:lt2>
          <a:srgbClr val="B2B2B2"/>
        </a:lt2>
        <a:accent1>
          <a:srgbClr val="2F86B1"/>
        </a:accent1>
        <a:accent2>
          <a:srgbClr val="D2761A"/>
        </a:accent2>
        <a:accent3>
          <a:srgbClr val="E8EFDB"/>
        </a:accent3>
        <a:accent4>
          <a:srgbClr val="2A462E"/>
        </a:accent4>
        <a:accent5>
          <a:srgbClr val="ADC3D5"/>
        </a:accent5>
        <a:accent6>
          <a:srgbClr val="BE6A16"/>
        </a:accent6>
        <a:hlink>
          <a:srgbClr val="368463"/>
        </a:hlink>
        <a:folHlink>
          <a:srgbClr val="481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4351</TotalTime>
  <Words>1054</Words>
  <Application>Microsoft Office PowerPoint</Application>
  <PresentationFormat>全屏显示(4:3)</PresentationFormat>
  <Paragraphs>146</Paragraphs>
  <Slides>22</Slides>
  <Notes>0</Notes>
  <HiddenSlides>0</HiddenSlides>
  <MMClips>0</MMClips>
  <ScaleCrop>false</ScaleCrop>
  <HeadingPairs>
    <vt:vector size="8" baseType="variant">
      <vt:variant>
        <vt:lpstr>主题</vt:lpstr>
      </vt:variant>
      <vt:variant>
        <vt:i4>2</vt:i4>
      </vt:variant>
      <vt:variant>
        <vt:lpstr>链接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sample</vt:lpstr>
      <vt:lpstr>1_sample</vt:lpstr>
      <vt:lpstr>E:\download\autorecv\IM 2.X设计群_168408\XMPP协议评估对比V0.1.doc</vt:lpstr>
      <vt:lpstr>文档</vt:lpstr>
      <vt:lpstr>[共享平台] 移动IM服务设计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User</dc:creator>
  <cp:lastModifiedBy>Windows User</cp:lastModifiedBy>
  <cp:revision>143</cp:revision>
  <dcterms:created xsi:type="dcterms:W3CDTF">2014-12-25T10:22:54Z</dcterms:created>
  <dcterms:modified xsi:type="dcterms:W3CDTF">2015-01-08T05:47:59Z</dcterms:modified>
</cp:coreProperties>
</file>